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3" Type="http://schemas.openxmlformats.org/officeDocument/2006/relationships/presProps" Target="presProps.xml"/><Relationship Id="rId12" Type="http://schemas.openxmlformats.org/officeDocument/2006/relationships/slide" Target="slides/slide7.xml"/><Relationship Id="rId7" Type="http://schemas.openxmlformats.org/officeDocument/2006/relationships/slide" Target="slides/slide2.xml"/><Relationship Id="rId2" Type="http://schemas.openxmlformats.org/officeDocument/2006/relationships/viewProps" Target="viewProps.xml"/><Relationship Id="rId16" Type="http://schemas.openxmlformats.org/officeDocument/2006/relationships/customXml" Target="../customXml/item3.xml"/><Relationship Id="rId11" Type="http://schemas.openxmlformats.org/officeDocument/2006/relationships/slide" Target="slides/slide6.xml"/><Relationship Id="rId1" Type="http://schemas.openxmlformats.org/officeDocument/2006/relationships/theme" Target="theme/theme1.xml"/><Relationship Id="rId6" Type="http://schemas.openxmlformats.org/officeDocument/2006/relationships/slide" Target="slides/slide1.xml"/><Relationship Id="rId5" Type="http://schemas.openxmlformats.org/officeDocument/2006/relationships/notesMaster" Target="notesMasters/notesMaster1.xml"/><Relationship Id="rId15" Type="http://schemas.openxmlformats.org/officeDocument/2006/relationships/customXml" Target="../customXml/item2.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Google Shape;5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3" name="Google Shape;5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0" name="Google Shape;6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8" name="Google Shape;6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74" name="Google Shape;7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0" name="Google Shape;8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7" name="Google Shape;8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3" name="Google Shape;9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99" name="Google Shape;9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3175" y="6400800"/>
            <a:ext cx="12188825" cy="457200"/>
          </a:xfrm>
          <a:prstGeom prst="rect">
            <a:avLst/>
          </a:prstGeom>
          <a:solidFill>
            <a:srgbClr val="82837C"/>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Google Shape;16;p2"/>
          <p:cNvSpPr/>
          <p:nvPr/>
        </p:nvSpPr>
        <p:spPr>
          <a:xfrm>
            <a:off x="15" y="633431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 name="Google Shape;17;p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262626"/>
              </a:buClr>
              <a:buSzPts val="4000"/>
              <a:buFont typeface="Calibri"/>
              <a:buNone/>
              <a:defRPr b="0" i="0" sz="4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2"/>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lstStyle>
            <a:lvl1pPr lvl="0" marR="0" rtl="0" algn="l">
              <a:lnSpc>
                <a:spcPct val="90000"/>
              </a:lnSpc>
              <a:spcBef>
                <a:spcPts val="1200"/>
              </a:spcBef>
              <a:spcAft>
                <a:spcPts val="0"/>
              </a:spcAft>
              <a:buClr>
                <a:schemeClr val="accent1"/>
              </a:buClr>
              <a:buSzPts val="2400"/>
              <a:buFont typeface="Calibri"/>
              <a:buNone/>
              <a:defRPr b="0" i="0" sz="2400" u="none" cap="none" strike="noStrike">
                <a:solidFill>
                  <a:schemeClr val="dk2"/>
                </a:solidFill>
                <a:latin typeface="Calibri"/>
                <a:ea typeface="Calibri"/>
                <a:cs typeface="Calibri"/>
                <a:sym typeface="Calibri"/>
              </a:defRPr>
            </a:lvl1pPr>
            <a:lvl2pPr lvl="1" marR="0" rtl="0" algn="ctr">
              <a:lnSpc>
                <a:spcPct val="90000"/>
              </a:lnSpc>
              <a:spcBef>
                <a:spcPts val="2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2pPr>
            <a:lvl3pPr lvl="2" marR="0" rtl="0" algn="ctr">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ctr">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ctr">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19" name="Google Shape;19;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cxnSp>
        <p:nvCxnSpPr>
          <p:cNvPr id="20" name="Google Shape;20;p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descr="http://moodle.isq.pt/pluginfile.php/640/course/section/256/Picture_final.png" id="21" name="Google Shape;21;p2"/>
          <p:cNvPicPr preferRelativeResize="0"/>
          <p:nvPr/>
        </p:nvPicPr>
        <p:blipFill rotWithShape="1">
          <a:blip r:embed="rId2">
            <a:alphaModFix/>
          </a:blip>
          <a:srcRect b="51016" l="28994" r="33803" t="0"/>
          <a:stretch/>
        </p:blipFill>
        <p:spPr>
          <a:xfrm>
            <a:off x="9435317" y="5847575"/>
            <a:ext cx="2600325" cy="579120"/>
          </a:xfrm>
          <a:prstGeom prst="rect">
            <a:avLst/>
          </a:prstGeom>
          <a:noFill/>
          <a:ln>
            <a:noFill/>
          </a:ln>
        </p:spPr>
      </p:pic>
      <p:pic>
        <p:nvPicPr>
          <p:cNvPr descr="http://www.best.at/upload/images/site/erasmusklein_70.jpg" id="22" name="Google Shape;22;p2"/>
          <p:cNvPicPr preferRelativeResize="0"/>
          <p:nvPr/>
        </p:nvPicPr>
        <p:blipFill rotWithShape="1">
          <a:blip r:embed="rId3">
            <a:alphaModFix/>
          </a:blip>
          <a:srcRect b="0" l="0" r="0" t="0"/>
          <a:stretch/>
        </p:blipFill>
        <p:spPr>
          <a:xfrm>
            <a:off x="1097280" y="5853819"/>
            <a:ext cx="2211882" cy="414501"/>
          </a:xfrm>
          <a:prstGeom prst="rect">
            <a:avLst/>
          </a:prstGeom>
          <a:noFill/>
          <a:ln>
            <a:noFill/>
          </a:ln>
        </p:spPr>
      </p:pic>
      <p:pic>
        <p:nvPicPr>
          <p:cNvPr descr="Enter" id="23" name="Google Shape;23;p2"/>
          <p:cNvPicPr preferRelativeResize="0"/>
          <p:nvPr/>
        </p:nvPicPr>
        <p:blipFill rotWithShape="1">
          <a:blip r:embed="rId4">
            <a:alphaModFix/>
          </a:blip>
          <a:srcRect b="0" l="0" r="0" t="0"/>
          <a:stretch/>
        </p:blipFill>
        <p:spPr>
          <a:xfrm>
            <a:off x="182880" y="244722"/>
            <a:ext cx="1209040" cy="384810"/>
          </a:xfrm>
          <a:prstGeom prst="rect">
            <a:avLst/>
          </a:prstGeom>
          <a:noFill/>
          <a:ln>
            <a:noFill/>
          </a:ln>
        </p:spPr>
      </p:pic>
      <p:sp>
        <p:nvSpPr>
          <p:cNvPr id="24" name="Google Shape;24;p2"/>
          <p:cNvSpPr txBox="1"/>
          <p:nvPr/>
        </p:nvSpPr>
        <p:spPr>
          <a:xfrm>
            <a:off x="3309162" y="5720546"/>
            <a:ext cx="6149969" cy="67710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1" lang="en-GB" sz="1200" u="none" cap="none" strike="noStrike">
                <a:solidFill>
                  <a:schemeClr val="dk1"/>
                </a:solidFill>
                <a:latin typeface="Calibri"/>
                <a:ea typeface="Calibri"/>
                <a:cs typeface="Calibri"/>
                <a:sym typeface="Calibri"/>
              </a:rPr>
              <a:t>This project (project n° 2016-1-CZ01-KA202-024066) has been funded with support from the European Commission. This publication reflects the views only of the author, and the Commission cannot be held responsible for any use which may be made of the information contained therein</a:t>
            </a:r>
            <a:r>
              <a:rPr b="0" i="1" lang="en-GB" sz="1400" u="none" cap="none" strike="noStrike">
                <a:solidFill>
                  <a:schemeClr val="dk1"/>
                </a:solidFill>
                <a:latin typeface="Calibri"/>
                <a:ea typeface="Calibri"/>
                <a:cs typeface="Calibri"/>
                <a:sym typeface="Calibri"/>
              </a:rPr>
              <a:t>.</a:t>
            </a:r>
            <a:endParaRPr sz="1400">
              <a:solidFill>
                <a:schemeClr val="dk1"/>
              </a:solidFill>
              <a:latin typeface="Calibri"/>
              <a:ea typeface="Calibri"/>
              <a:cs typeface="Calibri"/>
              <a:sym typeface="Calibri"/>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25" name="Shape 25"/>
        <p:cNvGrpSpPr/>
        <p:nvPr/>
      </p:nvGrpSpPr>
      <p:grpSpPr>
        <a:xfrm>
          <a:off x="0" y="0"/>
          <a:ext cx="0" cy="0"/>
          <a:chOff x="0" y="0"/>
          <a:chExt cx="0" cy="0"/>
        </a:xfrm>
      </p:grpSpPr>
      <p:sp>
        <p:nvSpPr>
          <p:cNvPr id="26" name="Google Shape;26;p3"/>
          <p:cNvSpPr/>
          <p:nvPr/>
        </p:nvSpPr>
        <p:spPr>
          <a:xfrm>
            <a:off x="16" y="0"/>
            <a:ext cx="4050791" cy="6858000"/>
          </a:xfrm>
          <a:prstGeom prst="rect">
            <a:avLst/>
          </a:prstGeom>
          <a:solidFill>
            <a:srgbClr val="82837C"/>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Google Shape;27;p3"/>
          <p:cNvSpPr/>
          <p:nvPr/>
        </p:nvSpPr>
        <p:spPr>
          <a:xfrm>
            <a:off x="4040071" y="0"/>
            <a:ext cx="64008" cy="68580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Google Shape;28;p3"/>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FFFFFF"/>
              </a:buClr>
              <a:buSzPts val="3600"/>
              <a:buFont typeface="Calibri"/>
              <a:buNone/>
              <a:defRPr b="0" i="0" sz="36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3"/>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55600" lvl="1" marL="914400" marR="0" rtl="0" algn="l">
              <a:lnSpc>
                <a:spcPct val="90000"/>
              </a:lnSpc>
              <a:spcBef>
                <a:spcPts val="200"/>
              </a:spcBef>
              <a:spcAft>
                <a:spcPts val="0"/>
              </a:spcAft>
              <a:buClr>
                <a:schemeClr val="accent1"/>
              </a:buClr>
              <a:buSzPts val="2000"/>
              <a:buFont typeface="Courier New"/>
              <a:buChar char="o"/>
              <a:defRPr b="0" i="0" sz="2000" u="none" cap="none" strike="noStrike">
                <a:solidFill>
                  <a:srgbClr val="3F3F3F"/>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accent1"/>
              </a:buClr>
              <a:buSzPts val="1800"/>
              <a:buFont typeface="Courier New"/>
              <a:buChar char="o"/>
              <a:defRPr b="0" i="0" sz="18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30" name="Google Shape;30;p3"/>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200"/>
              </a:spcBef>
              <a:spcAft>
                <a:spcPts val="0"/>
              </a:spcAft>
              <a:buClr>
                <a:schemeClr val="accent1"/>
              </a:buClr>
              <a:buSzPts val="1500"/>
              <a:buFont typeface="Calibri"/>
              <a:buNone/>
              <a:defRPr b="0" i="0" sz="1500" u="none" cap="none" strike="noStrike">
                <a:solidFill>
                  <a:srgbClr val="FFFFFF"/>
                </a:solidFill>
                <a:latin typeface="Calibri"/>
                <a:ea typeface="Calibri"/>
                <a:cs typeface="Calibri"/>
                <a:sym typeface="Calibri"/>
              </a:defRPr>
            </a:lvl1pPr>
            <a:lvl2pPr indent="-228600" lvl="1" marL="914400" marR="0" rtl="0" algn="l">
              <a:lnSpc>
                <a:spcPct val="90000"/>
              </a:lnSpc>
              <a:spcBef>
                <a:spcPts val="200"/>
              </a:spcBef>
              <a:spcAft>
                <a:spcPts val="0"/>
              </a:spcAft>
              <a:buClr>
                <a:schemeClr val="accent1"/>
              </a:buClr>
              <a:buSzPts val="1200"/>
              <a:buFont typeface="Calibri"/>
              <a:buNone/>
              <a:defRPr b="0" i="0" sz="12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000"/>
              <a:buFont typeface="Calibri"/>
              <a:buNone/>
              <a:defRPr b="0" i="0" sz="1000" u="none" cap="none" strike="noStrike">
                <a:solidFill>
                  <a:srgbClr val="3F3F3F"/>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9pPr>
          </a:lstStyle>
          <a:p/>
        </p:txBody>
      </p:sp>
      <p:pic>
        <p:nvPicPr>
          <p:cNvPr descr="Enter" id="31" name="Google Shape;31;p3"/>
          <p:cNvPicPr preferRelativeResize="0"/>
          <p:nvPr/>
        </p:nvPicPr>
        <p:blipFill rotWithShape="1">
          <a:blip r:embed="rId2">
            <a:alphaModFix/>
          </a:blip>
          <a:srcRect b="0" l="0" r="0" t="0"/>
          <a:stretch/>
        </p:blipFill>
        <p:spPr>
          <a:xfrm>
            <a:off x="182880" y="244722"/>
            <a:ext cx="1209040" cy="384810"/>
          </a:xfrm>
          <a:prstGeom prst="rect">
            <a:avLst/>
          </a:prstGeom>
          <a:noFill/>
          <a:ln>
            <a:noFill/>
          </a:ln>
        </p:spPr>
      </p:pic>
      <p:pic>
        <p:nvPicPr>
          <p:cNvPr descr="http://www.best.at/upload/images/site/erasmusklein_70.jpg" id="32" name="Google Shape;32;p3"/>
          <p:cNvPicPr preferRelativeResize="0"/>
          <p:nvPr/>
        </p:nvPicPr>
        <p:blipFill rotWithShape="1">
          <a:blip r:embed="rId3">
            <a:alphaModFix/>
          </a:blip>
          <a:srcRect b="0" l="0" r="0" t="0"/>
          <a:stretch/>
        </p:blipFill>
        <p:spPr>
          <a:xfrm>
            <a:off x="139700" y="6385009"/>
            <a:ext cx="1684020" cy="376401"/>
          </a:xfrm>
          <a:prstGeom prst="rect">
            <a:avLst/>
          </a:prstGeom>
          <a:noFill/>
          <a:ln>
            <a:noFill/>
          </a:ln>
        </p:spPr>
      </p:pic>
      <p:pic>
        <p:nvPicPr>
          <p:cNvPr descr="http://moodle.isq.pt/pluginfile.php/640/course/section/256/Picture_final.png" id="33" name="Google Shape;33;p3"/>
          <p:cNvPicPr preferRelativeResize="0"/>
          <p:nvPr/>
        </p:nvPicPr>
        <p:blipFill rotWithShape="1">
          <a:blip r:embed="rId4">
            <a:alphaModFix/>
          </a:blip>
          <a:srcRect b="51016" l="28994" r="33803" t="0"/>
          <a:stretch/>
        </p:blipFill>
        <p:spPr>
          <a:xfrm>
            <a:off x="9498817" y="6293274"/>
            <a:ext cx="2600325" cy="579120"/>
          </a:xfrm>
          <a:prstGeom prst="rect">
            <a:avLst/>
          </a:prstGeom>
          <a:noFill/>
          <a:ln>
            <a:noFill/>
          </a:ln>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4" name="Shape 34"/>
        <p:cNvGrpSpPr/>
        <p:nvPr/>
      </p:nvGrpSpPr>
      <p:grpSpPr>
        <a:xfrm>
          <a:off x="0" y="0"/>
          <a:ext cx="0" cy="0"/>
          <a:chOff x="0" y="0"/>
          <a:chExt cx="0" cy="0"/>
        </a:xfrm>
      </p:grpSpPr>
      <p:sp>
        <p:nvSpPr>
          <p:cNvPr id="35" name="Google Shape;35;p4"/>
          <p:cNvSpPr txBox="1"/>
          <p:nvPr>
            <p:ph type="title"/>
          </p:nvPr>
        </p:nvSpPr>
        <p:spPr>
          <a:xfrm>
            <a:off x="1097280" y="831399"/>
            <a:ext cx="10058400" cy="843697"/>
          </a:xfrm>
          <a:prstGeom prst="rect">
            <a:avLst/>
          </a:prstGeom>
          <a:noFill/>
          <a:ln>
            <a:noFill/>
          </a:ln>
        </p:spPr>
        <p:txBody>
          <a:bodyPr anchorCtr="0" anchor="b" bIns="45700" lIns="91425" spcFirstLastPara="1" rIns="91425" wrap="square" tIns="45700"/>
          <a:lstStyle>
            <a:lvl1pPr lvl="0" marR="0" rtl="0" algn="ctr">
              <a:lnSpc>
                <a:spcPct val="85000"/>
              </a:lnSpc>
              <a:spcBef>
                <a:spcPts val="0"/>
              </a:spcBef>
              <a:spcAft>
                <a:spcPts val="0"/>
              </a:spcAft>
              <a:buClr>
                <a:srgbClr val="3F3F3F"/>
              </a:buClr>
              <a:buSzPts val="2800"/>
              <a:buFont typeface="Calibri"/>
              <a:buNone/>
              <a:defRPr b="1" i="0" sz="2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4"/>
          <p:cNvSpPr txBox="1"/>
          <p:nvPr>
            <p:ph idx="1" type="body"/>
          </p:nvPr>
        </p:nvSpPr>
        <p:spPr>
          <a:xfrm>
            <a:off x="1097280" y="1767188"/>
            <a:ext cx="10058400" cy="4433994"/>
          </a:xfrm>
          <a:prstGeom prst="rect">
            <a:avLst/>
          </a:prstGeom>
          <a:noFill/>
          <a:ln>
            <a:noFill/>
          </a:ln>
        </p:spPr>
        <p:txBody>
          <a:bodyPr anchorCtr="0" anchor="t" bIns="45700" lIns="0" spcFirstLastPara="1" rIns="0" wrap="square" tIns="45700"/>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55600" lvl="1" marL="914400" marR="0" rtl="0" algn="l">
              <a:lnSpc>
                <a:spcPct val="90000"/>
              </a:lnSpc>
              <a:spcBef>
                <a:spcPts val="200"/>
              </a:spcBef>
              <a:spcAft>
                <a:spcPts val="0"/>
              </a:spcAft>
              <a:buClr>
                <a:schemeClr val="accent1"/>
              </a:buClr>
              <a:buSzPts val="2000"/>
              <a:buFont typeface="Calibri"/>
              <a:buChar char="◦"/>
              <a:defRPr b="0" i="0" sz="20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pic>
        <p:nvPicPr>
          <p:cNvPr descr="http://www.best.at/upload/images/site/erasmusklein_70.jpg" id="37" name="Google Shape;37;p4"/>
          <p:cNvPicPr preferRelativeResize="0"/>
          <p:nvPr/>
        </p:nvPicPr>
        <p:blipFill rotWithShape="1">
          <a:blip r:embed="rId2">
            <a:alphaModFix/>
          </a:blip>
          <a:srcRect b="0" l="0" r="0" t="0"/>
          <a:stretch/>
        </p:blipFill>
        <p:spPr>
          <a:xfrm>
            <a:off x="139700" y="6385009"/>
            <a:ext cx="1684020" cy="376401"/>
          </a:xfrm>
          <a:prstGeom prst="rect">
            <a:avLst/>
          </a:prstGeom>
          <a:noFill/>
          <a:ln>
            <a:noFill/>
          </a:ln>
        </p:spPr>
      </p:pic>
      <p:pic>
        <p:nvPicPr>
          <p:cNvPr descr="Enter" id="38" name="Google Shape;38;p4"/>
          <p:cNvPicPr preferRelativeResize="0"/>
          <p:nvPr/>
        </p:nvPicPr>
        <p:blipFill rotWithShape="1">
          <a:blip r:embed="rId3">
            <a:alphaModFix/>
          </a:blip>
          <a:srcRect b="0" l="0" r="0" t="0"/>
          <a:stretch/>
        </p:blipFill>
        <p:spPr>
          <a:xfrm>
            <a:off x="182880" y="244722"/>
            <a:ext cx="1209040" cy="384810"/>
          </a:xfrm>
          <a:prstGeom prst="rect">
            <a:avLst/>
          </a:prstGeom>
          <a:noFill/>
          <a:ln>
            <a:noFill/>
          </a:ln>
        </p:spPr>
      </p:pic>
      <p:pic>
        <p:nvPicPr>
          <p:cNvPr descr="http://moodle.isq.pt/pluginfile.php/640/course/section/256/Picture_final.png" id="39" name="Google Shape;39;p4"/>
          <p:cNvPicPr preferRelativeResize="0"/>
          <p:nvPr/>
        </p:nvPicPr>
        <p:blipFill rotWithShape="1">
          <a:blip r:embed="rId4">
            <a:alphaModFix/>
          </a:blip>
          <a:srcRect b="51016" l="28994" r="33803" t="0"/>
          <a:stretch/>
        </p:blipFill>
        <p:spPr>
          <a:xfrm>
            <a:off x="9498817" y="6293274"/>
            <a:ext cx="2600325" cy="579120"/>
          </a:xfrm>
          <a:prstGeom prst="rect">
            <a:avLst/>
          </a:prstGeom>
          <a:noFill/>
          <a:ln>
            <a:noFill/>
          </a:ln>
        </p:spPr>
      </p:pic>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40" name="Shape 40"/>
        <p:cNvGrpSpPr/>
        <p:nvPr/>
      </p:nvGrpSpPr>
      <p:grpSpPr>
        <a:xfrm>
          <a:off x="0" y="0"/>
          <a:ext cx="0" cy="0"/>
          <a:chOff x="0" y="0"/>
          <a:chExt cx="0" cy="0"/>
        </a:xfrm>
      </p:grpSpPr>
      <p:sp>
        <p:nvSpPr>
          <p:cNvPr id="41" name="Google Shape;41;p5"/>
          <p:cNvSpPr/>
          <p:nvPr/>
        </p:nvSpPr>
        <p:spPr>
          <a:xfrm>
            <a:off x="0" y="4953000"/>
            <a:ext cx="12188825" cy="1905000"/>
          </a:xfrm>
          <a:prstGeom prst="rect">
            <a:avLst/>
          </a:prstGeom>
          <a:solidFill>
            <a:srgbClr val="82837C"/>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2" name="Google Shape;42;p5"/>
          <p:cNvSpPr/>
          <p:nvPr/>
        </p:nvSpPr>
        <p:spPr>
          <a:xfrm>
            <a:off x="15" y="4915076"/>
            <a:ext cx="12188825" cy="64008"/>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3" name="Google Shape;43;p5"/>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lstStyle>
            <a:lvl1pPr lvl="0" marR="0" rtl="0" algn="l">
              <a:lnSpc>
                <a:spcPct val="85000"/>
              </a:lnSpc>
              <a:spcBef>
                <a:spcPts val="0"/>
              </a:spcBef>
              <a:spcAft>
                <a:spcPts val="0"/>
              </a:spcAft>
              <a:buClr>
                <a:srgbClr val="FFFFFF"/>
              </a:buClr>
              <a:buSzPts val="3600"/>
              <a:buFont typeface="Calibri"/>
              <a:buNone/>
              <a:defRPr b="0" i="0" sz="36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4" name="Google Shape;44;p5"/>
          <p:cNvSpPr/>
          <p:nvPr>
            <p:ph idx="2" type="pic"/>
          </p:nvPr>
        </p:nvSpPr>
        <p:spPr>
          <a:xfrm>
            <a:off x="15" y="0"/>
            <a:ext cx="12191985" cy="4915076"/>
          </a:xfrm>
          <a:prstGeom prst="rect">
            <a:avLst/>
          </a:prstGeom>
          <a:solidFill>
            <a:srgbClr val="CCCCC2"/>
          </a:solidFill>
          <a:ln>
            <a:noFill/>
          </a:ln>
        </p:spPr>
        <p:txBody>
          <a:bodyPr anchorCtr="0" anchor="t" bIns="45700" lIns="457200" spcFirstLastPara="1" rIns="0" wrap="square" tIns="457200"/>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rgbClr val="3F3F3F"/>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45" name="Google Shape;45;p5"/>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lstStyle>
            <a:lvl1pPr indent="-228600" lvl="0" marL="457200" marR="0" rtl="0" algn="l">
              <a:lnSpc>
                <a:spcPct val="90000"/>
              </a:lnSpc>
              <a:spcBef>
                <a:spcPts val="0"/>
              </a:spcBef>
              <a:spcAft>
                <a:spcPts val="0"/>
              </a:spcAft>
              <a:buClr>
                <a:schemeClr val="accent1"/>
              </a:buClr>
              <a:buSzPts val="1500"/>
              <a:buFont typeface="Calibri"/>
              <a:buNone/>
              <a:defRPr b="0" i="0" sz="1500" u="none" cap="none" strike="noStrike">
                <a:solidFill>
                  <a:srgbClr val="FFFFFF"/>
                </a:solidFill>
                <a:latin typeface="Calibri"/>
                <a:ea typeface="Calibri"/>
                <a:cs typeface="Calibri"/>
                <a:sym typeface="Calibri"/>
              </a:defRPr>
            </a:lvl1pPr>
            <a:lvl2pPr indent="-228600" lvl="1" marL="914400" marR="0" rtl="0" algn="l">
              <a:lnSpc>
                <a:spcPct val="90000"/>
              </a:lnSpc>
              <a:spcBef>
                <a:spcPts val="600"/>
              </a:spcBef>
              <a:spcAft>
                <a:spcPts val="0"/>
              </a:spcAft>
              <a:buClr>
                <a:schemeClr val="accent1"/>
              </a:buClr>
              <a:buSzPts val="1200"/>
              <a:buFont typeface="Calibri"/>
              <a:buNone/>
              <a:defRPr b="0" i="0" sz="12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accent1"/>
              </a:buClr>
              <a:buSzPts val="1000"/>
              <a:buFont typeface="Calibri"/>
              <a:buNone/>
              <a:defRPr b="0" i="0" sz="1000" u="none" cap="none" strike="noStrike">
                <a:solidFill>
                  <a:srgbClr val="3F3F3F"/>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400"/>
              </a:spcBef>
              <a:spcAft>
                <a:spcPts val="40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9pPr>
          </a:lstStyle>
          <a:p/>
        </p:txBody>
      </p:sp>
      <p:sp>
        <p:nvSpPr>
          <p:cNvPr id="46" name="Google Shape;46;p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900">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050">
                <a:solidFill>
                  <a:srgbClr val="FFFFFF"/>
                </a:solidFill>
                <a:latin typeface="Calibri"/>
                <a:ea typeface="Calibri"/>
                <a:cs typeface="Calibri"/>
                <a:sym typeface="Calibri"/>
              </a:defRPr>
            </a:lvl1pPr>
            <a:lvl2pPr indent="0" lvl="1" marL="0" marR="0" rtl="0" algn="r">
              <a:spcBef>
                <a:spcPts val="0"/>
              </a:spcBef>
              <a:buNone/>
              <a:defRPr sz="1050">
                <a:solidFill>
                  <a:srgbClr val="FFFFFF"/>
                </a:solidFill>
                <a:latin typeface="Calibri"/>
                <a:ea typeface="Calibri"/>
                <a:cs typeface="Calibri"/>
                <a:sym typeface="Calibri"/>
              </a:defRPr>
            </a:lvl2pPr>
            <a:lvl3pPr indent="0" lvl="2" marL="0" marR="0" rtl="0" algn="r">
              <a:spcBef>
                <a:spcPts val="0"/>
              </a:spcBef>
              <a:buNone/>
              <a:defRPr sz="1050">
                <a:solidFill>
                  <a:srgbClr val="FFFFFF"/>
                </a:solidFill>
                <a:latin typeface="Calibri"/>
                <a:ea typeface="Calibri"/>
                <a:cs typeface="Calibri"/>
                <a:sym typeface="Calibri"/>
              </a:defRPr>
            </a:lvl3pPr>
            <a:lvl4pPr indent="0" lvl="3" marL="0" marR="0" rtl="0" algn="r">
              <a:spcBef>
                <a:spcPts val="0"/>
              </a:spcBef>
              <a:buNone/>
              <a:defRPr sz="1050">
                <a:solidFill>
                  <a:srgbClr val="FFFFFF"/>
                </a:solidFill>
                <a:latin typeface="Calibri"/>
                <a:ea typeface="Calibri"/>
                <a:cs typeface="Calibri"/>
                <a:sym typeface="Calibri"/>
              </a:defRPr>
            </a:lvl4pPr>
            <a:lvl5pPr indent="0" lvl="4" marL="0" marR="0" rtl="0" algn="r">
              <a:spcBef>
                <a:spcPts val="0"/>
              </a:spcBef>
              <a:buNone/>
              <a:defRPr sz="1050">
                <a:solidFill>
                  <a:srgbClr val="FFFFFF"/>
                </a:solidFill>
                <a:latin typeface="Calibri"/>
                <a:ea typeface="Calibri"/>
                <a:cs typeface="Calibri"/>
                <a:sym typeface="Calibri"/>
              </a:defRPr>
            </a:lvl5pPr>
            <a:lvl6pPr indent="0" lvl="5" marL="0" marR="0" rtl="0" algn="r">
              <a:spcBef>
                <a:spcPts val="0"/>
              </a:spcBef>
              <a:buNone/>
              <a:defRPr sz="1050">
                <a:solidFill>
                  <a:srgbClr val="FFFFFF"/>
                </a:solidFill>
                <a:latin typeface="Calibri"/>
                <a:ea typeface="Calibri"/>
                <a:cs typeface="Calibri"/>
                <a:sym typeface="Calibri"/>
              </a:defRPr>
            </a:lvl6pPr>
            <a:lvl7pPr indent="0" lvl="6" marL="0" marR="0" rtl="0" algn="r">
              <a:spcBef>
                <a:spcPts val="0"/>
              </a:spcBef>
              <a:buNone/>
              <a:defRPr sz="1050">
                <a:solidFill>
                  <a:srgbClr val="FFFFFF"/>
                </a:solidFill>
                <a:latin typeface="Calibri"/>
                <a:ea typeface="Calibri"/>
                <a:cs typeface="Calibri"/>
                <a:sym typeface="Calibri"/>
              </a:defRPr>
            </a:lvl7pPr>
            <a:lvl8pPr indent="0" lvl="7" marL="0" marR="0" rtl="0" algn="r">
              <a:spcBef>
                <a:spcPts val="0"/>
              </a:spcBef>
              <a:buNone/>
              <a:defRPr sz="1050">
                <a:solidFill>
                  <a:srgbClr val="FFFFFF"/>
                </a:solidFill>
                <a:latin typeface="Calibri"/>
                <a:ea typeface="Calibri"/>
                <a:cs typeface="Calibri"/>
                <a:sym typeface="Calibri"/>
              </a:defRPr>
            </a:lvl8pPr>
            <a:lvl9pPr indent="0" lvl="8" marL="0" marR="0" rtl="0" algn="r">
              <a:spcBef>
                <a:spcPts val="0"/>
              </a:spcBef>
              <a:buNone/>
              <a:defRPr sz="1050">
                <a:solidFill>
                  <a:srgbClr val="FFFFFF"/>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pic>
        <p:nvPicPr>
          <p:cNvPr descr="Enter" id="48" name="Google Shape;48;p5"/>
          <p:cNvPicPr preferRelativeResize="0"/>
          <p:nvPr/>
        </p:nvPicPr>
        <p:blipFill rotWithShape="1">
          <a:blip r:embed="rId2">
            <a:alphaModFix/>
          </a:blip>
          <a:srcRect b="0" l="0" r="0" t="0"/>
          <a:stretch/>
        </p:blipFill>
        <p:spPr>
          <a:xfrm>
            <a:off x="182880" y="244722"/>
            <a:ext cx="1209040" cy="384810"/>
          </a:xfrm>
          <a:prstGeom prst="rect">
            <a:avLst/>
          </a:prstGeom>
          <a:noFill/>
          <a:ln>
            <a:noFill/>
          </a:ln>
        </p:spPr>
      </p:pic>
      <p:pic>
        <p:nvPicPr>
          <p:cNvPr descr="http://www.best.at/upload/images/site/erasmusklein_70.jpg" id="49" name="Google Shape;49;p5"/>
          <p:cNvPicPr preferRelativeResize="0"/>
          <p:nvPr/>
        </p:nvPicPr>
        <p:blipFill rotWithShape="1">
          <a:blip r:embed="rId3">
            <a:alphaModFix/>
          </a:blip>
          <a:srcRect b="0" l="0" r="0" t="0"/>
          <a:stretch/>
        </p:blipFill>
        <p:spPr>
          <a:xfrm>
            <a:off x="139700" y="6385009"/>
            <a:ext cx="1684020" cy="376401"/>
          </a:xfrm>
          <a:prstGeom prst="rect">
            <a:avLst/>
          </a:prstGeom>
          <a:noFill/>
          <a:ln>
            <a:noFill/>
          </a:ln>
        </p:spPr>
      </p:pic>
      <p:pic>
        <p:nvPicPr>
          <p:cNvPr descr="http://moodle.isq.pt/pluginfile.php/640/course/section/256/Picture_final.png" id="50" name="Google Shape;50;p5"/>
          <p:cNvPicPr preferRelativeResize="0"/>
          <p:nvPr/>
        </p:nvPicPr>
        <p:blipFill rotWithShape="1">
          <a:blip r:embed="rId4">
            <a:alphaModFix/>
          </a:blip>
          <a:srcRect b="51016" l="28994" r="33803" t="0"/>
          <a:stretch/>
        </p:blipFill>
        <p:spPr>
          <a:xfrm>
            <a:off x="9498817" y="6293274"/>
            <a:ext cx="2600325" cy="579120"/>
          </a:xfrm>
          <a:prstGeom prst="rect">
            <a:avLst/>
          </a:prstGeom>
          <a:noFill/>
          <a:ln>
            <a:noFill/>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5" name="Shape 5"/>
        <p:cNvGrpSpPr/>
        <p:nvPr/>
      </p:nvGrpSpPr>
      <p:grpSpPr>
        <a:xfrm>
          <a:off x="0" y="0"/>
          <a:ext cx="0" cy="0"/>
          <a:chOff x="0" y="0"/>
          <a:chExt cx="0" cy="0"/>
        </a:xfrm>
      </p:grpSpPr>
      <p:sp>
        <p:nvSpPr>
          <p:cNvPr id="6" name="Google Shape;6;p1"/>
          <p:cNvSpPr/>
          <p:nvPr/>
        </p:nvSpPr>
        <p:spPr>
          <a:xfrm>
            <a:off x="1" y="6400800"/>
            <a:ext cx="12192000" cy="457200"/>
          </a:xfrm>
          <a:prstGeom prst="rect">
            <a:avLst/>
          </a:prstGeom>
          <a:solidFill>
            <a:srgbClr val="82837C"/>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 name="Google Shape;7;p1"/>
          <p:cNvSpPr/>
          <p:nvPr/>
        </p:nvSpPr>
        <p:spPr>
          <a:xfrm>
            <a:off x="15" y="6334316"/>
            <a:ext cx="12191985" cy="66484"/>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 name="Google Shape;8;p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cxnSp>
        <p:nvCxnSpPr>
          <p:cNvPr id="13" name="Google Shape;13;p1"/>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youthbusinesseurope.org/" TargetMode="Externa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panshiri.s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youthbusinesseurope.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 name="Shape 54"/>
        <p:cNvGrpSpPr/>
        <p:nvPr/>
      </p:nvGrpSpPr>
      <p:grpSpPr>
        <a:xfrm>
          <a:off x="0" y="0"/>
          <a:ext cx="0" cy="0"/>
          <a:chOff x="0" y="0"/>
          <a:chExt cx="0" cy="0"/>
        </a:xfrm>
      </p:grpSpPr>
      <p:sp>
        <p:nvSpPr>
          <p:cNvPr id="55" name="Google Shape;55;p6"/>
          <p:cNvSpPr txBox="1"/>
          <p:nvPr>
            <p:ph type="ctrTitle"/>
          </p:nvPr>
        </p:nvSpPr>
        <p:spPr>
          <a:xfrm>
            <a:off x="1054417" y="1701927"/>
            <a:ext cx="10058400" cy="356616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262626"/>
              </a:buClr>
              <a:buSzPts val="4000"/>
              <a:buFont typeface="Calibri"/>
              <a:buNone/>
            </a:pPr>
            <a:r>
              <a:rPr lang="en-GB"/>
              <a:t>VEIKSMES STĀSTI</a:t>
            </a:r>
            <a:endParaRPr b="0" i="0" sz="4000" u="none" cap="none" strike="noStrike">
              <a:solidFill>
                <a:srgbClr val="262626"/>
              </a:solidFill>
              <a:latin typeface="Calibri"/>
              <a:ea typeface="Calibri"/>
              <a:cs typeface="Calibri"/>
              <a:sym typeface="Calibri"/>
            </a:endParaRPr>
          </a:p>
        </p:txBody>
      </p:sp>
      <p:pic>
        <p:nvPicPr>
          <p:cNvPr descr="Erfolg, Erfolgreiche, Isoliert, Gelegenheit, Triumph" id="56" name="Google Shape;56;p6"/>
          <p:cNvPicPr preferRelativeResize="0"/>
          <p:nvPr/>
        </p:nvPicPr>
        <p:blipFill rotWithShape="1">
          <a:blip r:embed="rId3">
            <a:alphaModFix/>
          </a:blip>
          <a:srcRect b="7807" l="0" r="0" t="14612"/>
          <a:stretch/>
        </p:blipFill>
        <p:spPr>
          <a:xfrm>
            <a:off x="5607050" y="765453"/>
            <a:ext cx="5475816" cy="3186114"/>
          </a:xfrm>
          <a:prstGeom prst="rect">
            <a:avLst/>
          </a:prstGeom>
          <a:noFill/>
          <a:ln>
            <a:noFill/>
          </a:ln>
        </p:spPr>
      </p:pic>
      <p:sp>
        <p:nvSpPr>
          <p:cNvPr id="57" name="Google Shape;57;p6"/>
          <p:cNvSpPr/>
          <p:nvPr/>
        </p:nvSpPr>
        <p:spPr>
          <a:xfrm>
            <a:off x="7759520" y="3987285"/>
            <a:ext cx="3323346"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000">
                <a:solidFill>
                  <a:schemeClr val="dk1"/>
                </a:solidFill>
                <a:latin typeface="Calibri"/>
                <a:ea typeface="Calibri"/>
                <a:cs typeface="Calibri"/>
                <a:sym typeface="Calibri"/>
              </a:rPr>
              <a:t>https://pixabay.com/de/erfolg-erfolgreiche-isoliert-503509/</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7"/>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FFFFFF"/>
              </a:buClr>
              <a:buSzPts val="3600"/>
              <a:buFont typeface="Calibri"/>
              <a:buNone/>
            </a:pPr>
            <a:r>
              <a:rPr lang="en-GB"/>
              <a:t>Veiksmes stāsti</a:t>
            </a:r>
            <a:endParaRPr b="0" i="0" sz="3600" u="none" cap="none" strike="noStrike">
              <a:solidFill>
                <a:srgbClr val="FFFFFF"/>
              </a:solidFill>
              <a:latin typeface="Calibri"/>
              <a:ea typeface="Calibri"/>
              <a:cs typeface="Calibri"/>
              <a:sym typeface="Calibri"/>
            </a:endParaRPr>
          </a:p>
        </p:txBody>
      </p:sp>
      <p:sp>
        <p:nvSpPr>
          <p:cNvPr id="63" name="Google Shape;63;p7"/>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Autofit/>
          </a:bodyPr>
          <a:lstStyle/>
          <a:p>
            <a:pPr indent="-127000" lvl="0" marL="91440" marR="0" rtl="0" algn="l">
              <a:lnSpc>
                <a:spcPct val="90000"/>
              </a:lnSpc>
              <a:spcBef>
                <a:spcPts val="0"/>
              </a:spcBef>
              <a:spcAft>
                <a:spcPts val="0"/>
              </a:spcAft>
              <a:buClr>
                <a:schemeClr val="accent1"/>
              </a:buClr>
              <a:buSzPts val="2000"/>
              <a:buFont typeface="Courier New"/>
              <a:buChar char="o"/>
            </a:pPr>
            <a:r>
              <a:rPr lang="en-GB"/>
              <a:t>S</a:t>
            </a:r>
            <a:r>
              <a:rPr lang="en-GB"/>
              <a:t>tāsti šajā prezentācijā ir ņemti no mājas lapas: </a:t>
            </a:r>
            <a:r>
              <a:rPr b="0" i="0" lang="en-GB" sz="2000" u="sng" cap="none" strike="noStrike">
                <a:solidFill>
                  <a:schemeClr val="hlink"/>
                </a:solidFill>
                <a:latin typeface="Calibri"/>
                <a:ea typeface="Calibri"/>
                <a:cs typeface="Calibri"/>
                <a:sym typeface="Calibri"/>
                <a:hlinkClick r:id="rId3"/>
              </a:rPr>
              <a:t>http://youthbusinesseurope.org</a:t>
            </a:r>
            <a:endParaRPr b="0" i="0" sz="2000" u="none" cap="none" strike="noStrike">
              <a:solidFill>
                <a:srgbClr val="3F3F3F"/>
              </a:solidFill>
              <a:latin typeface="Calibri"/>
              <a:ea typeface="Calibri"/>
              <a:cs typeface="Calibri"/>
              <a:sym typeface="Calibri"/>
            </a:endParaRPr>
          </a:p>
          <a:p>
            <a:pPr indent="-127000" lvl="0" marL="91440" marR="0" rtl="0" algn="l">
              <a:lnSpc>
                <a:spcPct val="90000"/>
              </a:lnSpc>
              <a:spcBef>
                <a:spcPts val="1400"/>
              </a:spcBef>
              <a:spcAft>
                <a:spcPts val="0"/>
              </a:spcAft>
              <a:buClr>
                <a:schemeClr val="accent1"/>
              </a:buClr>
              <a:buSzPts val="2000"/>
              <a:buFont typeface="Courier New"/>
              <a:buChar char="o"/>
            </a:pPr>
            <a:r>
              <a:rPr lang="en-GB"/>
              <a:t>Šī gadījumu izpēte apraksta situācijas, kurās jauni cilvēki no visas Eiropas kļuva par uzņēmējiem</a:t>
            </a:r>
            <a:endParaRPr b="0" i="0" sz="2000" u="none" cap="none" strike="noStrike">
              <a:solidFill>
                <a:srgbClr val="3F3F3F"/>
              </a:solidFill>
              <a:latin typeface="Calibri"/>
              <a:ea typeface="Calibri"/>
              <a:cs typeface="Calibri"/>
              <a:sym typeface="Calibri"/>
            </a:endParaRPr>
          </a:p>
          <a:p>
            <a:pPr indent="-127000" lvl="0" marL="91440" marR="0" rtl="0" algn="l">
              <a:lnSpc>
                <a:spcPct val="90000"/>
              </a:lnSpc>
              <a:spcBef>
                <a:spcPts val="1400"/>
              </a:spcBef>
              <a:spcAft>
                <a:spcPts val="0"/>
              </a:spcAft>
              <a:buClr>
                <a:schemeClr val="accent1"/>
              </a:buClr>
              <a:buSzPts val="2000"/>
              <a:buFont typeface="Courier New"/>
              <a:buChar char="o"/>
            </a:pPr>
            <a:r>
              <a:rPr lang="en-GB"/>
              <a:t>Šiem stāstiem būtu ne tikai jāiedvesmo, bet arī jāpalīdz izzināt iespējamos ieguvumus un šķēršļus.</a:t>
            </a:r>
            <a:endParaRPr/>
          </a:p>
          <a:p>
            <a:pPr indent="0" lvl="0" marL="0" marR="0" rtl="0" algn="l">
              <a:lnSpc>
                <a:spcPct val="90000"/>
              </a:lnSpc>
              <a:spcBef>
                <a:spcPts val="1400"/>
              </a:spcBef>
              <a:spcAft>
                <a:spcPts val="0"/>
              </a:spcAft>
              <a:buClr>
                <a:schemeClr val="accent1"/>
              </a:buClr>
              <a:buSzPts val="2000"/>
              <a:buFont typeface="Calibri"/>
              <a:buNone/>
            </a:pPr>
            <a:r>
              <a:t/>
            </a:r>
            <a:endParaRPr b="0" i="0" sz="2000" u="none" cap="none" strike="noStrike">
              <a:solidFill>
                <a:srgbClr val="3F3F3F"/>
              </a:solidFill>
              <a:latin typeface="Calibri"/>
              <a:ea typeface="Calibri"/>
              <a:cs typeface="Calibri"/>
              <a:sym typeface="Calibri"/>
            </a:endParaRPr>
          </a:p>
        </p:txBody>
      </p:sp>
      <p:sp>
        <p:nvSpPr>
          <p:cNvPr id="64" name="Google Shape;64;p7"/>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accent1"/>
              </a:buClr>
              <a:buSzPts val="1000"/>
              <a:buFont typeface="Calibri"/>
              <a:buNone/>
            </a:pPr>
            <a:r>
              <a:rPr b="0" i="0" lang="en-GB" sz="1000" u="none" cap="none" strike="noStrike">
                <a:solidFill>
                  <a:srgbClr val="FFFFFF"/>
                </a:solidFill>
                <a:latin typeface="Calibri"/>
                <a:ea typeface="Calibri"/>
                <a:cs typeface="Calibri"/>
                <a:sym typeface="Calibri"/>
              </a:rPr>
              <a:t>https://pixabay.com/de/kinder-gewinnen-erfolg-videospiel-593313/</a:t>
            </a:r>
            <a:endParaRPr/>
          </a:p>
        </p:txBody>
      </p:sp>
      <p:pic>
        <p:nvPicPr>
          <p:cNvPr descr="Kinder, Gewinnen, Erfolg, Videospiel, Spielen" id="65" name="Google Shape;65;p7"/>
          <p:cNvPicPr preferRelativeResize="0"/>
          <p:nvPr/>
        </p:nvPicPr>
        <p:blipFill rotWithShape="1">
          <a:blip r:embed="rId4">
            <a:alphaModFix/>
          </a:blip>
          <a:srcRect b="0" l="0" r="0" t="0"/>
          <a:stretch/>
        </p:blipFill>
        <p:spPr>
          <a:xfrm>
            <a:off x="457200" y="3517456"/>
            <a:ext cx="3895859" cy="2597239"/>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8"/>
          <p:cNvSpPr txBox="1"/>
          <p:nvPr>
            <p:ph type="title"/>
          </p:nvPr>
        </p:nvSpPr>
        <p:spPr>
          <a:xfrm>
            <a:off x="1097280" y="831399"/>
            <a:ext cx="10058400" cy="843697"/>
          </a:xfrm>
          <a:prstGeom prst="rect">
            <a:avLst/>
          </a:prstGeom>
          <a:noFill/>
          <a:ln>
            <a:noFill/>
          </a:ln>
        </p:spPr>
        <p:txBody>
          <a:bodyPr anchorCtr="0" anchor="b" bIns="45700" lIns="91425" spcFirstLastPara="1" rIns="91425" wrap="square" tIns="45700">
            <a:noAutofit/>
          </a:bodyPr>
          <a:lstStyle/>
          <a:p>
            <a:pPr indent="0" lvl="0" marL="0" marR="0" rtl="0" algn="ctr">
              <a:lnSpc>
                <a:spcPct val="85000"/>
              </a:lnSpc>
              <a:spcBef>
                <a:spcPts val="0"/>
              </a:spcBef>
              <a:spcAft>
                <a:spcPts val="0"/>
              </a:spcAft>
              <a:buClr>
                <a:srgbClr val="3F3F3F"/>
              </a:buClr>
              <a:buSzPts val="2800"/>
              <a:buFont typeface="Calibri"/>
              <a:buNone/>
            </a:pPr>
            <a:r>
              <a:rPr b="1" i="0" lang="en-GB" sz="2800" u="none" cap="none" strike="noStrike">
                <a:solidFill>
                  <a:srgbClr val="3F3F3F"/>
                </a:solidFill>
                <a:latin typeface="Calibri"/>
                <a:ea typeface="Calibri"/>
                <a:cs typeface="Calibri"/>
                <a:sym typeface="Calibri"/>
              </a:rPr>
              <a:t>Piem</a:t>
            </a:r>
            <a:r>
              <a:rPr lang="en-GB"/>
              <a:t>ērs 1: Stāsts</a:t>
            </a:r>
            <a:endParaRPr b="1" i="0" sz="2800" u="none" cap="none" strike="noStrike">
              <a:solidFill>
                <a:srgbClr val="3F3F3F"/>
              </a:solidFill>
              <a:latin typeface="Calibri"/>
              <a:ea typeface="Calibri"/>
              <a:cs typeface="Calibri"/>
              <a:sym typeface="Calibri"/>
            </a:endParaRPr>
          </a:p>
        </p:txBody>
      </p:sp>
      <p:sp>
        <p:nvSpPr>
          <p:cNvPr id="71" name="Google Shape;71;p8"/>
          <p:cNvSpPr txBox="1"/>
          <p:nvPr>
            <p:ph idx="1" type="body"/>
          </p:nvPr>
        </p:nvSpPr>
        <p:spPr>
          <a:xfrm>
            <a:off x="1097280" y="1767188"/>
            <a:ext cx="10058400" cy="4433994"/>
          </a:xfrm>
          <a:prstGeom prst="rect">
            <a:avLst/>
          </a:prstGeom>
          <a:noFill/>
          <a:ln>
            <a:noFill/>
          </a:ln>
        </p:spPr>
        <p:txBody>
          <a:bodyPr anchorCtr="0" anchor="t" bIns="45700" lIns="0" spcFirstLastPara="1" rIns="0" wrap="square" tIns="45700">
            <a:noAutofit/>
          </a:bodyPr>
          <a:lstStyle/>
          <a:p>
            <a:pPr indent="-127000" lvl="0" marL="91440" rtl="0">
              <a:lnSpc>
                <a:spcPct val="115000"/>
              </a:lnSpc>
              <a:spcBef>
                <a:spcPts val="0"/>
              </a:spcBef>
              <a:spcAft>
                <a:spcPts val="0"/>
              </a:spcAft>
              <a:buClr>
                <a:schemeClr val="accent1"/>
              </a:buClr>
              <a:buSzPts val="2000"/>
              <a:buFont typeface="Courier New"/>
              <a:buChar char="o"/>
            </a:pPr>
            <a:r>
              <a:rPr lang="en-GB"/>
              <a:t>Uzņēmējs/uzņēmums: Mustafa Panširi no “Kreativ Integration” Zviedrijā</a:t>
            </a:r>
            <a:endParaRPr/>
          </a:p>
          <a:p>
            <a:pPr indent="-127000" lvl="0" marL="91440" rtl="0">
              <a:spcBef>
                <a:spcPts val="0"/>
              </a:spcBef>
              <a:spcAft>
                <a:spcPts val="0"/>
              </a:spcAft>
              <a:buClr>
                <a:schemeClr val="accent1"/>
              </a:buClr>
              <a:buSzPts val="2000"/>
              <a:buFont typeface="Courier New"/>
              <a:buChar char="o"/>
            </a:pPr>
            <a:r>
              <a:rPr lang="en-GB"/>
              <a:t>M. ir dzimis Afganistānā un ieradās Zviedrijā kopā ar vecākiem, kad viņam bija vienpadsmit gadu. Jau no bērnības viņš vēlējās kļūt par policistu.</a:t>
            </a:r>
            <a:endParaRPr/>
          </a:p>
          <a:p>
            <a:pPr indent="-127000" lvl="0" marL="91440" rtl="0" algn="just">
              <a:spcBef>
                <a:spcPts val="1400"/>
              </a:spcBef>
              <a:spcAft>
                <a:spcPts val="0"/>
              </a:spcAft>
              <a:buClr>
                <a:schemeClr val="accent1"/>
              </a:buClr>
              <a:buSzPts val="2000"/>
              <a:buFont typeface="Calibri"/>
              <a:buChar char=" "/>
            </a:pPr>
            <a:r>
              <a:rPr lang="en-GB"/>
              <a:t>Esot pieaudzis un strādājot par policistu, viņš saskārās ar bēgļu puikām no Afganistānas, kuri tikko bija ieradušies Zviedrijā, viņiem bija grūti pierast pie vides maiņas. Esot pieredzējis līdzīgu laiku savā dzīvē, viņš juta saikni ar viņiem un “vēlējās kaut ko darīt”. Viņš sarīkoja lekciju, kurā runāja ar zēniem un iedrošināja viņus integrēties un izmantot visas iespējas, kuras pieejamas Zviedrijā. Pirmā lekcija bija ārktārtīgi veiksmīga. Tas motivēja M. rīkot vēl lekcijas un seminārus reizi nedēļā bēgļu un imigrantu bērniem (lielākā daļa no viņiem bija nepilngadīgie vai bāreņi). Lekcijas izrādījās ļoti veiksmīgas un pieprasījums pēc tām visu laiku pieauga.</a:t>
            </a:r>
            <a:endParaRPr/>
          </a:p>
          <a:p>
            <a:pPr indent="0" lvl="0" marL="91440" marR="0" rtl="0" algn="l">
              <a:lnSpc>
                <a:spcPct val="90000"/>
              </a:lnSpc>
              <a:spcBef>
                <a:spcPts val="1400"/>
              </a:spcBef>
              <a:spcAft>
                <a:spcPts val="0"/>
              </a:spcAft>
              <a:buClr>
                <a:schemeClr val="accent1"/>
              </a:buClr>
              <a:buSzPts val="2000"/>
              <a:buFont typeface="Courier New"/>
              <a:buNone/>
            </a:pPr>
            <a:r>
              <a:t/>
            </a:r>
            <a:endParaRPr b="0" i="0" sz="2000" u="none" cap="none" strike="noStrike">
              <a:solidFill>
                <a:srgbClr val="3F3F3F"/>
              </a:solidFill>
              <a:latin typeface="Calibri"/>
              <a:ea typeface="Calibri"/>
              <a:cs typeface="Calibri"/>
              <a:sym typeface="Calibri"/>
            </a:endParaRPr>
          </a:p>
          <a:p>
            <a:pPr indent="0" lvl="0" marL="91440" marR="0" rtl="0" algn="l">
              <a:lnSpc>
                <a:spcPct val="90000"/>
              </a:lnSpc>
              <a:spcBef>
                <a:spcPts val="1400"/>
              </a:spcBef>
              <a:spcAft>
                <a:spcPts val="0"/>
              </a:spcAft>
              <a:buClr>
                <a:schemeClr val="accent1"/>
              </a:buClr>
              <a:buSzPts val="2000"/>
              <a:buFont typeface="Courier New"/>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9"/>
          <p:cNvSpPr txBox="1"/>
          <p:nvPr>
            <p:ph type="title"/>
          </p:nvPr>
        </p:nvSpPr>
        <p:spPr>
          <a:xfrm>
            <a:off x="1097280" y="831399"/>
            <a:ext cx="10058400" cy="843697"/>
          </a:xfrm>
          <a:prstGeom prst="rect">
            <a:avLst/>
          </a:prstGeom>
          <a:noFill/>
          <a:ln>
            <a:noFill/>
          </a:ln>
        </p:spPr>
        <p:txBody>
          <a:bodyPr anchorCtr="0" anchor="b" bIns="45700" lIns="91425" spcFirstLastPara="1" rIns="91425" wrap="square" tIns="45700">
            <a:noAutofit/>
          </a:bodyPr>
          <a:lstStyle/>
          <a:p>
            <a:pPr indent="0" lvl="0" marL="0" marR="0" rtl="0" algn="ctr">
              <a:lnSpc>
                <a:spcPct val="85000"/>
              </a:lnSpc>
              <a:spcBef>
                <a:spcPts val="0"/>
              </a:spcBef>
              <a:spcAft>
                <a:spcPts val="0"/>
              </a:spcAft>
              <a:buClr>
                <a:srgbClr val="3F3F3F"/>
              </a:buClr>
              <a:buSzPts val="2800"/>
              <a:buFont typeface="Calibri"/>
              <a:buNone/>
            </a:pPr>
            <a:r>
              <a:rPr lang="en-GB"/>
              <a:t>Piemērs</a:t>
            </a:r>
            <a:r>
              <a:rPr b="1" i="0" lang="en-GB" sz="2800" u="none" cap="none" strike="noStrike">
                <a:solidFill>
                  <a:srgbClr val="3F3F3F"/>
                </a:solidFill>
                <a:latin typeface="Calibri"/>
                <a:ea typeface="Calibri"/>
                <a:cs typeface="Calibri"/>
                <a:sym typeface="Calibri"/>
              </a:rPr>
              <a:t> </a:t>
            </a:r>
            <a:r>
              <a:rPr lang="en-GB"/>
              <a:t>1: Uzsākot sociālo biznesu</a:t>
            </a:r>
            <a:endParaRPr b="1" i="0" sz="2800" u="none" cap="none" strike="noStrike">
              <a:solidFill>
                <a:srgbClr val="3F3F3F"/>
              </a:solidFill>
              <a:latin typeface="Calibri"/>
              <a:ea typeface="Calibri"/>
              <a:cs typeface="Calibri"/>
              <a:sym typeface="Calibri"/>
            </a:endParaRPr>
          </a:p>
        </p:txBody>
      </p:sp>
      <p:sp>
        <p:nvSpPr>
          <p:cNvPr id="77" name="Google Shape;77;p9"/>
          <p:cNvSpPr txBox="1"/>
          <p:nvPr>
            <p:ph idx="1" type="body"/>
          </p:nvPr>
        </p:nvSpPr>
        <p:spPr>
          <a:xfrm>
            <a:off x="1097280" y="1767188"/>
            <a:ext cx="10058400" cy="4433994"/>
          </a:xfrm>
          <a:prstGeom prst="rect">
            <a:avLst/>
          </a:prstGeom>
          <a:noFill/>
          <a:ln>
            <a:noFill/>
          </a:ln>
        </p:spPr>
        <p:txBody>
          <a:bodyPr anchorCtr="0" anchor="t" bIns="45700" lIns="0" spcFirstLastPara="1" rIns="0" wrap="square" tIns="45700">
            <a:noAutofit/>
          </a:bodyPr>
          <a:lstStyle/>
          <a:p>
            <a:pPr indent="-127000" lvl="0" marL="91440" rtl="0">
              <a:spcBef>
                <a:spcPts val="1400"/>
              </a:spcBef>
              <a:spcAft>
                <a:spcPts val="0"/>
              </a:spcAft>
              <a:buClr>
                <a:schemeClr val="accent1"/>
              </a:buClr>
              <a:buSzPts val="2000"/>
              <a:buFont typeface="Calibri"/>
              <a:buChar char=" "/>
            </a:pPr>
            <a:r>
              <a:rPr lang="en-GB"/>
              <a:t>Pieprasījums pēc viņa lekcijām kļuva aizvien lielāks, un viņš pameta policista darbu. Ideja par sava biznesa uzsākšanu bija biedējoša, jo nebija uzņēmējdarbības pieredzes un pat ne zināšanu ar ko sākt.</a:t>
            </a:r>
            <a:endParaRPr/>
          </a:p>
          <a:p>
            <a:pPr indent="-127000" lvl="0" marL="91440" rtl="0">
              <a:spcBef>
                <a:spcPts val="1400"/>
              </a:spcBef>
              <a:spcAft>
                <a:spcPts val="0"/>
              </a:spcAft>
              <a:buClr>
                <a:schemeClr val="accent1"/>
              </a:buClr>
              <a:buSzPts val="2000"/>
              <a:buFont typeface="Calibri"/>
              <a:buChar char=" "/>
            </a:pPr>
            <a:r>
              <a:rPr lang="en-GB"/>
              <a:t>Sekojot labam padomam, viņš kontaktējās ar institūciju “NyföretagarCentrum”, kura atbalstīja biznesa uzsākšanā. Viņš saņēma uzņēmējdarbības apmācību, kura izrādījās tieši tas, kas vajadzīgs, lai pārveidotu savu biznesa ideju biznesa plānā. Tad, 2015. gada beigās, viņš tika iepazīstināts ar brīvprātīgu biznesa mentoru, kurš ļoti palīdzēja M. Ar šādu atbalstu, viņš drīz iemācījās ne tikai padarīt lekciju vadīšanu par pilna laika darbu, bet arī veiksmīgi paplašināja savu darbības sfēru, iekļaujot arī cita formāta pakalpojumus (kā semināri).</a:t>
            </a:r>
            <a:endParaRPr/>
          </a:p>
          <a:p>
            <a:pPr indent="-127000" lvl="0" marL="91440" rtl="0">
              <a:spcBef>
                <a:spcPts val="1400"/>
              </a:spcBef>
              <a:spcAft>
                <a:spcPts val="0"/>
              </a:spcAft>
              <a:buClr>
                <a:schemeClr val="accent1"/>
              </a:buClr>
              <a:buSzPts val="2000"/>
              <a:buFont typeface="Calibri"/>
              <a:buChar char=" "/>
            </a:pPr>
            <a:r>
              <a:rPr lang="en-GB"/>
              <a:t>Ar savu uzņēmumu Kreativ Integration (</a:t>
            </a:r>
            <a:r>
              <a:rPr lang="en-GB" u="sng">
                <a:solidFill>
                  <a:schemeClr val="hlink"/>
                </a:solidFill>
                <a:hlinkClick r:id="rId3"/>
              </a:rPr>
              <a:t>https://panshiri.se/</a:t>
            </a:r>
            <a:r>
              <a:rPr lang="en-GB"/>
              <a:t>) M. vēlas iedrošināt jaunus cilvēkus sekot saviem sapņiem un pieņemt zviedru kultūru un sapbiedrību, kā arī uzticēties autoritātēm, kā piemēram, policijai.</a:t>
            </a:r>
            <a:r>
              <a:rPr b="0" i="0" lang="en-GB" sz="2000" u="none" cap="none" strike="noStrike">
                <a:solidFill>
                  <a:srgbClr val="3F3F3F"/>
                </a:solidFill>
                <a:latin typeface="Calibri"/>
                <a:ea typeface="Calibri"/>
                <a:cs typeface="Calibri"/>
                <a:sym typeface="Calibri"/>
              </a:rPr>
              <a:t> </a:t>
            </a:r>
            <a:endParaRPr b="0" i="0" sz="2000" u="none" cap="none" strike="noStrike">
              <a:solidFill>
                <a:srgbClr val="3F3F3F"/>
              </a:solidFill>
              <a:latin typeface="Calibri"/>
              <a:ea typeface="Calibri"/>
              <a:cs typeface="Calibri"/>
              <a:sym typeface="Calibri"/>
            </a:endParaRPr>
          </a:p>
          <a:p>
            <a:pPr indent="0" lvl="0" marL="91440" marR="0" rtl="0" algn="l">
              <a:lnSpc>
                <a:spcPct val="90000"/>
              </a:lnSpc>
              <a:spcBef>
                <a:spcPts val="1400"/>
              </a:spcBef>
              <a:spcAft>
                <a:spcPts val="0"/>
              </a:spcAft>
              <a:buClr>
                <a:schemeClr val="accent1"/>
              </a:buClr>
              <a:buSzPts val="2000"/>
              <a:buFont typeface="Courier New"/>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0"/>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Autofit/>
          </a:bodyPr>
          <a:lstStyle/>
          <a:p>
            <a:pPr indent="0" lvl="0" marL="0" marR="0" rtl="0" algn="l">
              <a:lnSpc>
                <a:spcPct val="85000"/>
              </a:lnSpc>
              <a:spcBef>
                <a:spcPts val="0"/>
              </a:spcBef>
              <a:spcAft>
                <a:spcPts val="0"/>
              </a:spcAft>
              <a:buClr>
                <a:srgbClr val="FFFFFF"/>
              </a:buClr>
              <a:buSzPts val="3600"/>
              <a:buFont typeface="Calibri"/>
              <a:buNone/>
            </a:pPr>
            <a:r>
              <a:rPr b="0" i="0" lang="en-GB" sz="3600" u="none" cap="none" strike="noStrike">
                <a:solidFill>
                  <a:srgbClr val="FFFFFF"/>
                </a:solidFill>
                <a:latin typeface="Calibri"/>
                <a:ea typeface="Calibri"/>
                <a:cs typeface="Calibri"/>
                <a:sym typeface="Calibri"/>
              </a:rPr>
              <a:t>Mot</a:t>
            </a:r>
            <a:r>
              <a:rPr lang="en-GB"/>
              <a:t>ivācija</a:t>
            </a:r>
            <a:r>
              <a:rPr b="0" i="0" lang="en-GB" sz="3600" u="none" cap="none" strike="noStrike">
                <a:solidFill>
                  <a:srgbClr val="FFFFFF"/>
                </a:solidFill>
                <a:latin typeface="Calibri"/>
                <a:ea typeface="Calibri"/>
                <a:cs typeface="Calibri"/>
                <a:sym typeface="Calibri"/>
              </a:rPr>
              <a:t>…</a:t>
            </a:r>
            <a:endParaRPr b="0" i="0" sz="3600" u="none" cap="none" strike="noStrike">
              <a:solidFill>
                <a:srgbClr val="FFFFFF"/>
              </a:solidFill>
              <a:latin typeface="Calibri"/>
              <a:ea typeface="Calibri"/>
              <a:cs typeface="Calibri"/>
              <a:sym typeface="Calibri"/>
            </a:endParaRPr>
          </a:p>
        </p:txBody>
      </p:sp>
      <p:sp>
        <p:nvSpPr>
          <p:cNvPr id="83" name="Google Shape;83;p10"/>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chemeClr val="accent1"/>
              </a:buClr>
              <a:buSzPts val="2000"/>
              <a:buFont typeface="Calibri"/>
              <a:buNone/>
            </a:pPr>
            <a:r>
              <a:rPr b="0" i="0" lang="en-GB" sz="2000" u="none" cap="none" strike="noStrike">
                <a:solidFill>
                  <a:srgbClr val="3F3F3F"/>
                </a:solidFill>
                <a:latin typeface="Calibri"/>
                <a:ea typeface="Calibri"/>
                <a:cs typeface="Calibri"/>
                <a:sym typeface="Calibri"/>
              </a:rPr>
              <a:t>JAUNO UZ</a:t>
            </a:r>
            <a:r>
              <a:rPr lang="en-GB"/>
              <a:t>ŅĒMĒJU VEIKSMES stāsts- Motivējošs Video, kuru veidojis Jauno Uzņēmēju Forums</a:t>
            </a:r>
            <a:endParaRPr b="0" i="0" sz="2000" u="none" cap="none" strike="noStrike">
              <a:solidFill>
                <a:srgbClr val="3F3F3F"/>
              </a:solidFill>
              <a:latin typeface="Calibri"/>
              <a:ea typeface="Calibri"/>
              <a:cs typeface="Calibri"/>
              <a:sym typeface="Calibri"/>
            </a:endParaRPr>
          </a:p>
          <a:p>
            <a:pPr indent="0" lvl="0" marL="0" marR="0" rtl="0" algn="l">
              <a:lnSpc>
                <a:spcPct val="90000"/>
              </a:lnSpc>
              <a:spcBef>
                <a:spcPts val="1400"/>
              </a:spcBef>
              <a:spcAft>
                <a:spcPts val="0"/>
              </a:spcAft>
              <a:buClr>
                <a:schemeClr val="accent1"/>
              </a:buClr>
              <a:buSzPts val="2000"/>
              <a:buFont typeface="Calibri"/>
              <a:buNone/>
            </a:pPr>
            <a:r>
              <a:rPr lang="en-GB"/>
              <a:t>Pieejams</a:t>
            </a:r>
            <a:r>
              <a:rPr b="0" i="0" lang="en-GB" sz="2000" u="none" cap="none" strike="noStrike">
                <a:solidFill>
                  <a:srgbClr val="3F3F3F"/>
                </a:solidFill>
                <a:latin typeface="Calibri"/>
                <a:ea typeface="Calibri"/>
                <a:cs typeface="Calibri"/>
                <a:sym typeface="Calibri"/>
              </a:rPr>
              <a:t>: https://www.youtube.com/watch?v=j7wZogQhmFE</a:t>
            </a:r>
            <a:endParaRPr/>
          </a:p>
        </p:txBody>
      </p:sp>
      <p:pic>
        <p:nvPicPr>
          <p:cNvPr id="84" name="Google Shape;84;p10"/>
          <p:cNvPicPr preferRelativeResize="0"/>
          <p:nvPr/>
        </p:nvPicPr>
        <p:blipFill rotWithShape="1">
          <a:blip r:embed="rId3">
            <a:alphaModFix/>
          </a:blip>
          <a:srcRect b="29550" l="0" r="40191" t="27306"/>
          <a:stretch/>
        </p:blipFill>
        <p:spPr>
          <a:xfrm>
            <a:off x="4724400" y="2557460"/>
            <a:ext cx="6562725" cy="3386139"/>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1"/>
          <p:cNvSpPr txBox="1"/>
          <p:nvPr>
            <p:ph type="title"/>
          </p:nvPr>
        </p:nvSpPr>
        <p:spPr>
          <a:xfrm>
            <a:off x="1097280" y="831399"/>
            <a:ext cx="10058400" cy="843697"/>
          </a:xfrm>
          <a:prstGeom prst="rect">
            <a:avLst/>
          </a:prstGeom>
          <a:noFill/>
          <a:ln>
            <a:noFill/>
          </a:ln>
        </p:spPr>
        <p:txBody>
          <a:bodyPr anchorCtr="0" anchor="b" bIns="45700" lIns="91425" spcFirstLastPara="1" rIns="91425" wrap="square" tIns="45700">
            <a:noAutofit/>
          </a:bodyPr>
          <a:lstStyle/>
          <a:p>
            <a:pPr indent="0" lvl="0" marL="0" marR="0" rtl="0" algn="ctr">
              <a:lnSpc>
                <a:spcPct val="85000"/>
              </a:lnSpc>
              <a:spcBef>
                <a:spcPts val="0"/>
              </a:spcBef>
              <a:spcAft>
                <a:spcPts val="0"/>
              </a:spcAft>
              <a:buClr>
                <a:srgbClr val="3F3F3F"/>
              </a:buClr>
              <a:buSzPts val="2800"/>
              <a:buFont typeface="Calibri"/>
              <a:buNone/>
            </a:pPr>
            <a:r>
              <a:rPr lang="en-GB"/>
              <a:t>Piemērs</a:t>
            </a:r>
            <a:r>
              <a:rPr b="1" i="0" lang="en-GB" sz="2800" u="none" cap="none" strike="noStrike">
                <a:solidFill>
                  <a:srgbClr val="3F3F3F"/>
                </a:solidFill>
                <a:latin typeface="Calibri"/>
                <a:ea typeface="Calibri"/>
                <a:cs typeface="Calibri"/>
                <a:sym typeface="Calibri"/>
              </a:rPr>
              <a:t> 2: </a:t>
            </a:r>
            <a:r>
              <a:rPr lang="en-GB"/>
              <a:t>Stāsts</a:t>
            </a:r>
            <a:endParaRPr b="1" i="0" sz="2800" u="none" cap="none" strike="noStrike">
              <a:solidFill>
                <a:srgbClr val="3F3F3F"/>
              </a:solidFill>
              <a:latin typeface="Calibri"/>
              <a:ea typeface="Calibri"/>
              <a:cs typeface="Calibri"/>
              <a:sym typeface="Calibri"/>
            </a:endParaRPr>
          </a:p>
        </p:txBody>
      </p:sp>
      <p:sp>
        <p:nvSpPr>
          <p:cNvPr id="90" name="Google Shape;90;p11"/>
          <p:cNvSpPr txBox="1"/>
          <p:nvPr>
            <p:ph idx="1" type="body"/>
          </p:nvPr>
        </p:nvSpPr>
        <p:spPr>
          <a:xfrm>
            <a:off x="1097280" y="1767187"/>
            <a:ext cx="10058400" cy="4547887"/>
          </a:xfrm>
          <a:prstGeom prst="rect">
            <a:avLst/>
          </a:prstGeom>
          <a:noFill/>
          <a:ln>
            <a:noFill/>
          </a:ln>
        </p:spPr>
        <p:txBody>
          <a:bodyPr anchorCtr="0" anchor="t" bIns="45700" lIns="0" spcFirstLastPara="1" rIns="0" wrap="square" tIns="45700">
            <a:noAutofit/>
          </a:bodyPr>
          <a:lstStyle/>
          <a:p>
            <a:pPr indent="-127000" lvl="0" marL="91440" marR="0" rtl="0" algn="l">
              <a:lnSpc>
                <a:spcPct val="90000"/>
              </a:lnSpc>
              <a:spcBef>
                <a:spcPts val="0"/>
              </a:spcBef>
              <a:spcAft>
                <a:spcPts val="0"/>
              </a:spcAft>
              <a:buClr>
                <a:schemeClr val="accent1"/>
              </a:buClr>
              <a:buSzPts val="2000"/>
              <a:buFont typeface="Courier New"/>
              <a:buChar char="o"/>
            </a:pPr>
            <a:r>
              <a:rPr lang="en-GB"/>
              <a:t>Uzņēmējs</a:t>
            </a:r>
            <a:r>
              <a:rPr b="0" i="0" lang="en-GB" sz="2000" u="none" cap="none" strike="noStrike">
                <a:solidFill>
                  <a:srgbClr val="3F3F3F"/>
                </a:solidFill>
                <a:latin typeface="Calibri"/>
                <a:ea typeface="Calibri"/>
                <a:cs typeface="Calibri"/>
                <a:sym typeface="Calibri"/>
              </a:rPr>
              <a:t>/</a:t>
            </a:r>
            <a:r>
              <a:rPr lang="en-GB"/>
              <a:t>Uzņēmums</a:t>
            </a:r>
            <a:r>
              <a:rPr b="0" i="0" lang="en-GB" sz="2000" u="none" cap="none" strike="noStrike">
                <a:solidFill>
                  <a:srgbClr val="3F3F3F"/>
                </a:solidFill>
                <a:latin typeface="Calibri"/>
                <a:ea typeface="Calibri"/>
                <a:cs typeface="Calibri"/>
                <a:sym typeface="Calibri"/>
              </a:rPr>
              <a:t>: Ali</a:t>
            </a:r>
            <a:r>
              <a:rPr lang="en-GB"/>
              <a:t>s</a:t>
            </a:r>
            <a:r>
              <a:rPr b="0" i="0" lang="en-GB" sz="2000" u="none" cap="none" strike="noStrike">
                <a:solidFill>
                  <a:srgbClr val="3F3F3F"/>
                </a:solidFill>
                <a:latin typeface="Calibri"/>
                <a:ea typeface="Calibri"/>
                <a:cs typeface="Calibri"/>
                <a:sym typeface="Calibri"/>
              </a:rPr>
              <a:t>e Angelotti and Anita Ballabio</a:t>
            </a:r>
            <a:r>
              <a:rPr lang="en-GB"/>
              <a:t> no</a:t>
            </a:r>
            <a:r>
              <a:rPr b="0" i="0" lang="en-GB" sz="2000" u="none" cap="none" strike="noStrike">
                <a:solidFill>
                  <a:srgbClr val="3F3F3F"/>
                </a:solidFill>
                <a:latin typeface="Calibri"/>
                <a:ea typeface="Calibri"/>
                <a:cs typeface="Calibri"/>
                <a:sym typeface="Calibri"/>
              </a:rPr>
              <a:t> “Corteccia Bookshop” </a:t>
            </a:r>
            <a:r>
              <a:rPr lang="en-GB"/>
              <a:t>Itālijā</a:t>
            </a:r>
            <a:endParaRPr/>
          </a:p>
          <a:p>
            <a:pPr indent="-127000" lvl="0" marL="91440" marR="0" rtl="0" algn="l">
              <a:lnSpc>
                <a:spcPct val="90000"/>
              </a:lnSpc>
              <a:spcBef>
                <a:spcPts val="1400"/>
              </a:spcBef>
              <a:spcAft>
                <a:spcPts val="0"/>
              </a:spcAft>
              <a:buClr>
                <a:schemeClr val="accent1"/>
              </a:buClr>
              <a:buSzPts val="2000"/>
              <a:buFont typeface="Courier New"/>
              <a:buChar char="o"/>
            </a:pPr>
            <a:r>
              <a:rPr lang="en-GB"/>
              <a:t>Šīs divas sievietes satikās strādājot grāmatu veikalā Milānā. Viņām ir vienāda akadēmiskā izglītība un mīlestība uz lasīšanu.</a:t>
            </a:r>
            <a:endParaRPr/>
          </a:p>
          <a:p>
            <a:pPr indent="-127000" lvl="0" marL="91440" marR="0" rtl="0" algn="l">
              <a:lnSpc>
                <a:spcPct val="90000"/>
              </a:lnSpc>
              <a:spcBef>
                <a:spcPts val="1400"/>
              </a:spcBef>
              <a:spcAft>
                <a:spcPts val="0"/>
              </a:spcAft>
              <a:buClr>
                <a:schemeClr val="accent1"/>
              </a:buClr>
              <a:buSzPts val="2000"/>
              <a:buFont typeface="Courier New"/>
              <a:buChar char="o"/>
            </a:pPr>
            <a:r>
              <a:rPr b="0" i="0" lang="en-GB" sz="2000" u="none" cap="none" strike="noStrike">
                <a:solidFill>
                  <a:srgbClr val="3F3F3F"/>
                </a:solidFill>
                <a:latin typeface="Calibri"/>
                <a:ea typeface="Calibri"/>
                <a:cs typeface="Calibri"/>
                <a:sym typeface="Calibri"/>
              </a:rPr>
              <a:t>Vi</a:t>
            </a:r>
            <a:r>
              <a:rPr lang="en-GB"/>
              <a:t>ņas meklēja stimulējošāku un aizraujošāku darbu un nolēma uzsākt savu biznesu un kopīgi atvērt grāmatu veikalu</a:t>
            </a:r>
            <a:endParaRPr/>
          </a:p>
          <a:p>
            <a:pPr indent="-127000" lvl="0" marL="91440" marR="0" rtl="0" algn="l">
              <a:lnSpc>
                <a:spcPct val="90000"/>
              </a:lnSpc>
              <a:spcBef>
                <a:spcPts val="1400"/>
              </a:spcBef>
              <a:spcAft>
                <a:spcPts val="0"/>
              </a:spcAft>
              <a:buClr>
                <a:schemeClr val="accent1"/>
              </a:buClr>
              <a:buSzPts val="2000"/>
              <a:buFont typeface="Courier New"/>
              <a:buChar char="o"/>
            </a:pPr>
            <a:r>
              <a:rPr b="0" i="0" lang="en-GB" sz="2000" u="none" cap="none" strike="noStrike">
                <a:solidFill>
                  <a:srgbClr val="3F3F3F"/>
                </a:solidFill>
                <a:latin typeface="Calibri"/>
                <a:ea typeface="Calibri"/>
                <a:cs typeface="Calibri"/>
                <a:sym typeface="Calibri"/>
              </a:rPr>
              <a:t>“Corteccia Bookshop” Mil</a:t>
            </a:r>
            <a:r>
              <a:rPr lang="en-GB"/>
              <a:t>ānā</a:t>
            </a:r>
            <a:r>
              <a:rPr b="0" i="0" lang="en-GB" sz="2000" u="none" cap="none" strike="noStrike">
                <a:solidFill>
                  <a:srgbClr val="3F3F3F"/>
                </a:solidFill>
                <a:latin typeface="Calibri"/>
                <a:ea typeface="Calibri"/>
                <a:cs typeface="Calibri"/>
                <a:sym typeface="Calibri"/>
              </a:rPr>
              <a:t> (https://www.facebook.com/pg/corteccialibreria/about/).</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2"/>
          <p:cNvSpPr txBox="1"/>
          <p:nvPr>
            <p:ph type="title"/>
          </p:nvPr>
        </p:nvSpPr>
        <p:spPr>
          <a:xfrm>
            <a:off x="1024605" y="375524"/>
            <a:ext cx="10058400" cy="843600"/>
          </a:xfrm>
          <a:prstGeom prst="rect">
            <a:avLst/>
          </a:prstGeom>
          <a:noFill/>
          <a:ln>
            <a:noFill/>
          </a:ln>
        </p:spPr>
        <p:txBody>
          <a:bodyPr anchorCtr="0" anchor="b" bIns="45700" lIns="91425" spcFirstLastPara="1" rIns="91425" wrap="square" tIns="45700">
            <a:noAutofit/>
          </a:bodyPr>
          <a:lstStyle/>
          <a:p>
            <a:pPr indent="0" lvl="0" marL="0" marR="0" rtl="0" algn="ctr">
              <a:lnSpc>
                <a:spcPct val="85000"/>
              </a:lnSpc>
              <a:spcBef>
                <a:spcPts val="0"/>
              </a:spcBef>
              <a:spcAft>
                <a:spcPts val="0"/>
              </a:spcAft>
              <a:buClr>
                <a:srgbClr val="3F3F3F"/>
              </a:buClr>
              <a:buSzPts val="2800"/>
              <a:buFont typeface="Calibri"/>
              <a:buNone/>
            </a:pPr>
            <a:r>
              <a:rPr lang="en-GB"/>
              <a:t>Piemērs</a:t>
            </a:r>
            <a:r>
              <a:rPr b="1" i="0" lang="en-GB" sz="2800" u="none" cap="none" strike="noStrike">
                <a:solidFill>
                  <a:srgbClr val="3F3F3F"/>
                </a:solidFill>
                <a:latin typeface="Calibri"/>
                <a:ea typeface="Calibri"/>
                <a:cs typeface="Calibri"/>
                <a:sym typeface="Calibri"/>
              </a:rPr>
              <a:t> 2: Mentoring</a:t>
            </a:r>
            <a:r>
              <a:rPr lang="en-GB"/>
              <a:t>s un paplašināšanās</a:t>
            </a:r>
            <a:endParaRPr b="1" i="0" sz="2800" u="none" cap="none" strike="noStrike">
              <a:solidFill>
                <a:srgbClr val="3F3F3F"/>
              </a:solidFill>
              <a:latin typeface="Calibri"/>
              <a:ea typeface="Calibri"/>
              <a:cs typeface="Calibri"/>
              <a:sym typeface="Calibri"/>
            </a:endParaRPr>
          </a:p>
        </p:txBody>
      </p:sp>
      <p:sp>
        <p:nvSpPr>
          <p:cNvPr id="96" name="Google Shape;96;p12"/>
          <p:cNvSpPr txBox="1"/>
          <p:nvPr>
            <p:ph idx="1" type="body"/>
          </p:nvPr>
        </p:nvSpPr>
        <p:spPr>
          <a:xfrm>
            <a:off x="1066805" y="1324512"/>
            <a:ext cx="10058400" cy="4548000"/>
          </a:xfrm>
          <a:prstGeom prst="rect">
            <a:avLst/>
          </a:prstGeom>
          <a:no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None/>
            </a:pPr>
            <a:r>
              <a:t/>
            </a:r>
            <a:endParaRPr b="0" i="0" sz="2000" u="none" cap="none" strike="noStrike">
              <a:solidFill>
                <a:srgbClr val="3F3F3F"/>
              </a:solidFill>
              <a:latin typeface="Calibri"/>
              <a:ea typeface="Calibri"/>
              <a:cs typeface="Calibri"/>
              <a:sym typeface="Calibri"/>
            </a:endParaRPr>
          </a:p>
          <a:p>
            <a:pPr indent="-127000" lvl="0" marL="91440" marR="0" rtl="0" algn="l">
              <a:lnSpc>
                <a:spcPct val="90000"/>
              </a:lnSpc>
              <a:spcBef>
                <a:spcPts val="0"/>
              </a:spcBef>
              <a:spcAft>
                <a:spcPts val="0"/>
              </a:spcAft>
              <a:buClr>
                <a:schemeClr val="accent1"/>
              </a:buClr>
              <a:buSzPts val="2000"/>
              <a:buFont typeface="Courier New"/>
              <a:buChar char="o"/>
            </a:pPr>
            <a:r>
              <a:rPr lang="en-GB"/>
              <a:t>Veikalā lielākoties pārdod grāmatas, kuras domātas zīdaiņiem, bērniem un jauniešiem, piedāvājums visu laiku tiek paplašināts.</a:t>
            </a:r>
            <a:endParaRPr/>
          </a:p>
          <a:p>
            <a:pPr indent="-127000" lvl="0" marL="91440" marR="0" rtl="0" algn="l">
              <a:lnSpc>
                <a:spcPct val="90000"/>
              </a:lnSpc>
              <a:spcBef>
                <a:spcPts val="1400"/>
              </a:spcBef>
              <a:spcAft>
                <a:spcPts val="0"/>
              </a:spcAft>
              <a:buClr>
                <a:schemeClr val="accent1"/>
              </a:buClr>
              <a:buSzPts val="2000"/>
              <a:buFont typeface="Courier New"/>
              <a:buChar char="o"/>
            </a:pPr>
            <a:r>
              <a:rPr b="0" i="0" lang="en-GB" sz="2000" u="none" cap="none" strike="noStrike">
                <a:solidFill>
                  <a:srgbClr val="3F3F3F"/>
                </a:solidFill>
                <a:latin typeface="Calibri"/>
                <a:ea typeface="Calibri"/>
                <a:cs typeface="Calibri"/>
                <a:sym typeface="Calibri"/>
              </a:rPr>
              <a:t>Vi</a:t>
            </a:r>
            <a:r>
              <a:rPr lang="en-GB"/>
              <a:t>ņas ieguva finansiālu atbalstu ar mikroaizdevumu, kurš ļāva tikt galā ar pirmajiem izdevumiem, pirms radās ienākumi. Atbildīgā organizācija</a:t>
            </a:r>
            <a:r>
              <a:rPr lang="en-GB"/>
              <a:t>“PerMicroLab” iepazīstināja viņas ar brīvprātīgo biznesa mentoru, kurš palīdzēja viņām biznesa izveidē un deva augstu vērtējamu atbalstu un palīdzību.</a:t>
            </a:r>
            <a:endParaRPr b="0" i="0" sz="2000" u="none" cap="none" strike="noStrike">
              <a:solidFill>
                <a:srgbClr val="3F3F3F"/>
              </a:solidFill>
              <a:latin typeface="Calibri"/>
              <a:ea typeface="Calibri"/>
              <a:cs typeface="Calibri"/>
              <a:sym typeface="Calibri"/>
            </a:endParaRPr>
          </a:p>
          <a:p>
            <a:pPr indent="-127000" lvl="0" marL="91440" marR="0" rtl="0" algn="l">
              <a:lnSpc>
                <a:spcPct val="90000"/>
              </a:lnSpc>
              <a:spcBef>
                <a:spcPts val="1400"/>
              </a:spcBef>
              <a:spcAft>
                <a:spcPts val="0"/>
              </a:spcAft>
              <a:buClr>
                <a:schemeClr val="accent1"/>
              </a:buClr>
              <a:buSzPts val="2000"/>
              <a:buFont typeface="Courier New"/>
              <a:buChar char="o"/>
            </a:pPr>
            <a:r>
              <a:rPr b="0" i="0" lang="en-GB" sz="2000" u="none" cap="none" strike="noStrike">
                <a:solidFill>
                  <a:srgbClr val="3F3F3F"/>
                </a:solidFill>
                <a:latin typeface="Calibri"/>
                <a:ea typeface="Calibri"/>
                <a:cs typeface="Calibri"/>
                <a:sym typeface="Calibri"/>
              </a:rPr>
              <a:t>Abas uz</a:t>
            </a:r>
            <a:r>
              <a:rPr lang="en-GB"/>
              <a:t>ņēmējas par grūto savā nodarbē uzskata stāšanos pretī Itāļu birokrātijai un papildus darba stundas nedēļas nogalēs.</a:t>
            </a:r>
            <a:endParaRPr/>
          </a:p>
          <a:p>
            <a:pPr indent="-127000" lvl="0" marL="91440" marR="0" rtl="0" algn="l">
              <a:lnSpc>
                <a:spcPct val="90000"/>
              </a:lnSpc>
              <a:spcBef>
                <a:spcPts val="1400"/>
              </a:spcBef>
              <a:spcAft>
                <a:spcPts val="0"/>
              </a:spcAft>
              <a:buClr>
                <a:schemeClr val="accent1"/>
              </a:buClr>
              <a:buSzPts val="2000"/>
              <a:buFont typeface="Courier New"/>
              <a:buChar char="o"/>
            </a:pPr>
            <a:r>
              <a:rPr b="0" i="0" lang="en-GB" sz="2000" u="none" cap="none" strike="noStrike">
                <a:solidFill>
                  <a:srgbClr val="3F3F3F"/>
                </a:solidFill>
                <a:latin typeface="Calibri"/>
                <a:ea typeface="Calibri"/>
                <a:cs typeface="Calibri"/>
                <a:sym typeface="Calibri"/>
              </a:rPr>
              <a:t>Tom</a:t>
            </a:r>
            <a:r>
              <a:rPr lang="en-GB"/>
              <a:t>ēr, viņas ir ļoti lepnas par saviem sasniegumiem un pat domā paplašināt savu grāmatu veikalu.</a:t>
            </a:r>
            <a:endParaRPr/>
          </a:p>
          <a:p>
            <a:pPr indent="-127000" lvl="0" marL="91440" marR="0" rtl="0" algn="l">
              <a:lnSpc>
                <a:spcPct val="90000"/>
              </a:lnSpc>
              <a:spcBef>
                <a:spcPts val="1400"/>
              </a:spcBef>
              <a:spcAft>
                <a:spcPts val="0"/>
              </a:spcAft>
              <a:buClr>
                <a:schemeClr val="accent1"/>
              </a:buClr>
              <a:buSzPts val="2000"/>
              <a:buFont typeface="Courier New"/>
              <a:buChar char="o"/>
            </a:pPr>
            <a:r>
              <a:rPr b="0" i="0" lang="en-GB" sz="2000" u="none" cap="none" strike="noStrike">
                <a:solidFill>
                  <a:srgbClr val="3F3F3F"/>
                </a:solidFill>
                <a:latin typeface="Calibri"/>
                <a:ea typeface="Calibri"/>
                <a:cs typeface="Calibri"/>
                <a:sym typeface="Calibri"/>
              </a:rPr>
              <a:t> 2016. </a:t>
            </a:r>
            <a:r>
              <a:rPr lang="en-GB"/>
              <a:t>gadā</a:t>
            </a:r>
            <a:r>
              <a:rPr b="0" i="0" lang="en-GB" sz="2000" u="none" cap="none" strike="noStrike">
                <a:solidFill>
                  <a:srgbClr val="3F3F3F"/>
                </a:solidFill>
                <a:latin typeface="Calibri"/>
                <a:ea typeface="Calibri"/>
                <a:cs typeface="Calibri"/>
                <a:sym typeface="Calibri"/>
              </a:rPr>
              <a:t>, vi</a:t>
            </a:r>
            <a:r>
              <a:rPr lang="en-GB"/>
              <a:t>ņas, kopā ar savu mentoru, uzvarēja Jauno Uzņēmēju Balvā 2016</a:t>
            </a:r>
            <a:r>
              <a:rPr b="0" i="0" lang="en-GB" sz="2000" u="none" cap="none" strike="noStrike">
                <a:solidFill>
                  <a:srgbClr val="3F3F3F"/>
                </a:solidFill>
                <a:latin typeface="Calibri"/>
                <a:ea typeface="Calibri"/>
                <a:cs typeface="Calibri"/>
                <a:sym typeface="Calibri"/>
              </a:rPr>
              <a:t>.</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3"/>
          <p:cNvSpPr txBox="1"/>
          <p:nvPr>
            <p:ph type="title"/>
          </p:nvPr>
        </p:nvSpPr>
        <p:spPr>
          <a:xfrm>
            <a:off x="1066805" y="639799"/>
            <a:ext cx="10058400" cy="843600"/>
          </a:xfrm>
          <a:prstGeom prst="rect">
            <a:avLst/>
          </a:prstGeom>
          <a:noFill/>
          <a:ln>
            <a:noFill/>
          </a:ln>
        </p:spPr>
        <p:txBody>
          <a:bodyPr anchorCtr="0" anchor="b" bIns="45700" lIns="91425" spcFirstLastPara="1" rIns="91425" wrap="square" tIns="45700">
            <a:noAutofit/>
          </a:bodyPr>
          <a:lstStyle/>
          <a:p>
            <a:pPr indent="0" lvl="0" marL="0" marR="0" rtl="0" algn="ctr">
              <a:lnSpc>
                <a:spcPct val="85000"/>
              </a:lnSpc>
              <a:spcBef>
                <a:spcPts val="0"/>
              </a:spcBef>
              <a:spcAft>
                <a:spcPts val="0"/>
              </a:spcAft>
              <a:buClr>
                <a:srgbClr val="3F3F3F"/>
              </a:buClr>
              <a:buSzPts val="2800"/>
              <a:buFont typeface="Calibri"/>
              <a:buNone/>
            </a:pPr>
            <a:r>
              <a:rPr lang="en-GB"/>
              <a:t>Atsauces:</a:t>
            </a:r>
            <a:endParaRPr b="1" i="0" sz="2800" u="none" cap="none" strike="noStrike">
              <a:solidFill>
                <a:srgbClr val="3F3F3F"/>
              </a:solidFill>
              <a:latin typeface="Calibri"/>
              <a:ea typeface="Calibri"/>
              <a:cs typeface="Calibri"/>
              <a:sym typeface="Calibri"/>
            </a:endParaRPr>
          </a:p>
        </p:txBody>
      </p:sp>
      <p:sp>
        <p:nvSpPr>
          <p:cNvPr id="102" name="Google Shape;102;p13"/>
          <p:cNvSpPr txBox="1"/>
          <p:nvPr>
            <p:ph idx="1" type="body"/>
          </p:nvPr>
        </p:nvSpPr>
        <p:spPr>
          <a:xfrm>
            <a:off x="1097305" y="1694513"/>
            <a:ext cx="10058400" cy="4434000"/>
          </a:xfrm>
          <a:prstGeom prst="rect">
            <a:avLst/>
          </a:prstGeom>
          <a:noFill/>
          <a:ln>
            <a:noFill/>
          </a:ln>
        </p:spPr>
        <p:txBody>
          <a:bodyPr anchorCtr="0" anchor="t" bIns="45700" lIns="0" spcFirstLastPara="1" rIns="0" wrap="square" tIns="45700">
            <a:noAutofit/>
          </a:bodyPr>
          <a:lstStyle/>
          <a:p>
            <a:pPr indent="-88900" lvl="0" marL="91440" marR="0" rtl="0" algn="l">
              <a:lnSpc>
                <a:spcPct val="70000"/>
              </a:lnSpc>
              <a:spcBef>
                <a:spcPts val="0"/>
              </a:spcBef>
              <a:spcAft>
                <a:spcPts val="0"/>
              </a:spcAft>
              <a:buClr>
                <a:schemeClr val="accent1"/>
              </a:buClr>
              <a:buSzPts val="1400"/>
              <a:buFont typeface="Calibri"/>
              <a:buChar char=" "/>
            </a:pPr>
            <a:r>
              <a:rPr b="1" lang="en-GB" sz="1400"/>
              <a:t>Avoti</a:t>
            </a:r>
            <a:r>
              <a:rPr b="1" i="0" lang="en-GB" sz="1400" u="none" cap="none" strike="noStrike">
                <a:solidFill>
                  <a:srgbClr val="3F3F3F"/>
                </a:solidFill>
                <a:latin typeface="Calibri"/>
                <a:ea typeface="Calibri"/>
                <a:cs typeface="Calibri"/>
                <a:sym typeface="Calibri"/>
              </a:rPr>
              <a:t>:</a:t>
            </a:r>
            <a:endParaRPr sz="1400"/>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http://youthbusinesseurope.org/case-study/711/</a:t>
            </a:r>
            <a:endParaRPr sz="1400"/>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http://youthbusinesseurope.org/case-study/alice-angelotti-anita-ballabio/</a:t>
            </a:r>
            <a:endParaRPr sz="1400"/>
          </a:p>
          <a:p>
            <a:pPr indent="-88900" lvl="0" marL="91440" marR="0" rtl="0" algn="l">
              <a:lnSpc>
                <a:spcPct val="70000"/>
              </a:lnSpc>
              <a:spcBef>
                <a:spcPts val="1400"/>
              </a:spcBef>
              <a:spcAft>
                <a:spcPts val="0"/>
              </a:spcAft>
              <a:buClr>
                <a:schemeClr val="accent1"/>
              </a:buClr>
              <a:buSzPts val="1400"/>
              <a:buFont typeface="Calibri"/>
              <a:buChar char=" "/>
            </a:pPr>
            <a:r>
              <a:rPr b="1" lang="en-GB" sz="1400"/>
              <a:t>Attēli</a:t>
            </a:r>
            <a:r>
              <a:rPr b="1" i="0" lang="en-GB" sz="1400" u="none" cap="none" strike="noStrike">
                <a:solidFill>
                  <a:srgbClr val="3F3F3F"/>
                </a:solidFill>
                <a:latin typeface="Calibri"/>
                <a:ea typeface="Calibri"/>
                <a:cs typeface="Calibri"/>
                <a:sym typeface="Calibri"/>
              </a:rPr>
              <a:t>:</a:t>
            </a:r>
            <a:endParaRPr sz="1400"/>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https://pixabay.com/de/erfolg-erfolgreiche-isoliert-503509/</a:t>
            </a:r>
            <a:endParaRPr b="0" i="0" sz="1400" u="none" cap="none" strike="noStrike">
              <a:solidFill>
                <a:srgbClr val="3F3F3F"/>
              </a:solidFill>
              <a:latin typeface="Calibri"/>
              <a:ea typeface="Calibri"/>
              <a:cs typeface="Calibri"/>
              <a:sym typeface="Calibri"/>
            </a:endParaRPr>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https://pixabay.com/de/kinder-gewinnen-erfolg-videospiel-593313/</a:t>
            </a:r>
            <a:endParaRPr sz="1400"/>
          </a:p>
          <a:p>
            <a:pPr indent="-88900" lvl="0" marL="91440" marR="0" rtl="0" algn="l">
              <a:lnSpc>
                <a:spcPct val="70000"/>
              </a:lnSpc>
              <a:spcBef>
                <a:spcPts val="1400"/>
              </a:spcBef>
              <a:spcAft>
                <a:spcPts val="0"/>
              </a:spcAft>
              <a:buClr>
                <a:schemeClr val="accent1"/>
              </a:buClr>
              <a:buSzPts val="1400"/>
              <a:buFont typeface="Calibri"/>
              <a:buChar char=" "/>
            </a:pPr>
            <a:r>
              <a:rPr b="1" lang="en-GB" sz="1400"/>
              <a:t>Noderīgas adreses</a:t>
            </a:r>
            <a:r>
              <a:rPr b="1" i="0" lang="en-GB" sz="1400" u="none" cap="none" strike="noStrike">
                <a:solidFill>
                  <a:srgbClr val="3F3F3F"/>
                </a:solidFill>
                <a:latin typeface="Calibri"/>
                <a:ea typeface="Calibri"/>
                <a:cs typeface="Calibri"/>
                <a:sym typeface="Calibri"/>
              </a:rPr>
              <a:t>:</a:t>
            </a:r>
            <a:endParaRPr sz="1400"/>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https://www.facebook.com/pg/corteccialibreria/about/</a:t>
            </a:r>
            <a:endParaRPr b="1" i="0" sz="1400" u="none" cap="none" strike="noStrike">
              <a:solidFill>
                <a:srgbClr val="3F3F3F"/>
              </a:solidFill>
              <a:latin typeface="Calibri"/>
              <a:ea typeface="Calibri"/>
              <a:cs typeface="Calibri"/>
              <a:sym typeface="Calibri"/>
            </a:endParaRPr>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https://panshiri.se/</a:t>
            </a:r>
            <a:endParaRPr sz="1400"/>
          </a:p>
          <a:p>
            <a:pPr indent="-88900" lvl="0" marL="91440" marR="0" rtl="0" algn="l">
              <a:lnSpc>
                <a:spcPct val="70000"/>
              </a:lnSpc>
              <a:spcBef>
                <a:spcPts val="1400"/>
              </a:spcBef>
              <a:spcAft>
                <a:spcPts val="0"/>
              </a:spcAft>
              <a:buClr>
                <a:schemeClr val="accent1"/>
              </a:buClr>
              <a:buSzPts val="1400"/>
              <a:buFont typeface="Calibri"/>
              <a:buChar char=" "/>
            </a:pPr>
            <a:r>
              <a:rPr b="0" i="0" lang="en-GB" sz="1400" u="sng" cap="none" strike="noStrike">
                <a:solidFill>
                  <a:schemeClr val="hlink"/>
                </a:solidFill>
                <a:latin typeface="Calibri"/>
                <a:ea typeface="Calibri"/>
                <a:cs typeface="Calibri"/>
                <a:sym typeface="Calibri"/>
                <a:hlinkClick r:id="rId3"/>
              </a:rPr>
              <a:t>http://youthbusinesseurope.org/</a:t>
            </a:r>
            <a:endParaRPr sz="1400"/>
          </a:p>
          <a:p>
            <a:pPr indent="-88900" lvl="0" marL="91440" marR="0" rtl="0" algn="l">
              <a:lnSpc>
                <a:spcPct val="70000"/>
              </a:lnSpc>
              <a:spcBef>
                <a:spcPts val="1400"/>
              </a:spcBef>
              <a:spcAft>
                <a:spcPts val="0"/>
              </a:spcAft>
              <a:buClr>
                <a:schemeClr val="accent1"/>
              </a:buClr>
              <a:buSzPts val="1400"/>
              <a:buFont typeface="Calibri"/>
              <a:buChar char=" "/>
            </a:pPr>
            <a:r>
              <a:rPr b="1" i="0" lang="en-GB" sz="1400" u="none" cap="none" strike="noStrike">
                <a:solidFill>
                  <a:srgbClr val="3F3F3F"/>
                </a:solidFill>
                <a:latin typeface="Calibri"/>
                <a:ea typeface="Calibri"/>
                <a:cs typeface="Calibri"/>
                <a:sym typeface="Calibri"/>
              </a:rPr>
              <a:t>Video:</a:t>
            </a:r>
            <a:endParaRPr sz="1400"/>
          </a:p>
          <a:p>
            <a:pPr indent="-88900" lvl="0" marL="91440" marR="0" rtl="0" algn="l">
              <a:lnSpc>
                <a:spcPct val="70000"/>
              </a:lnSpc>
              <a:spcBef>
                <a:spcPts val="1400"/>
              </a:spcBef>
              <a:spcAft>
                <a:spcPts val="0"/>
              </a:spcAft>
              <a:buClr>
                <a:schemeClr val="accent1"/>
              </a:buClr>
              <a:buSzPts val="1400"/>
              <a:buFont typeface="Calibri"/>
              <a:buChar char=" "/>
            </a:pPr>
            <a:r>
              <a:rPr b="0" i="0" lang="en-GB" sz="1400" u="none" cap="none" strike="noStrike">
                <a:solidFill>
                  <a:srgbClr val="3F3F3F"/>
                </a:solidFill>
                <a:latin typeface="Calibri"/>
                <a:ea typeface="Calibri"/>
                <a:cs typeface="Calibri"/>
                <a:sym typeface="Calibri"/>
              </a:rPr>
              <a:t>https://www.youtube.com/watch?v=j7wZogQhmFE</a:t>
            </a:r>
            <a:endParaRPr sz="1400"/>
          </a:p>
          <a:p>
            <a:pPr indent="0" lvl="0" marL="91440" marR="0" rtl="0" algn="l">
              <a:lnSpc>
                <a:spcPct val="70000"/>
              </a:lnSpc>
              <a:spcBef>
                <a:spcPts val="1400"/>
              </a:spcBef>
              <a:spcAft>
                <a:spcPts val="0"/>
              </a:spcAft>
              <a:buClr>
                <a:schemeClr val="accent1"/>
              </a:buClr>
              <a:buSzPts val="1700"/>
              <a:buFont typeface="Calibri"/>
              <a:buNone/>
            </a:pPr>
            <a:r>
              <a:t/>
            </a:r>
            <a:endParaRPr b="0" i="0" sz="1700" u="none" cap="none" strike="noStrike">
              <a:solidFill>
                <a:srgbClr val="3F3F3F"/>
              </a:solidFill>
              <a:latin typeface="Calibri"/>
              <a:ea typeface="Calibri"/>
              <a:cs typeface="Calibri"/>
              <a:sym typeface="Calibri"/>
            </a:endParaRPr>
          </a:p>
          <a:p>
            <a:pPr indent="0" lvl="0" marL="91440" marR="0" rtl="0" algn="l">
              <a:lnSpc>
                <a:spcPct val="70000"/>
              </a:lnSpc>
              <a:spcBef>
                <a:spcPts val="1400"/>
              </a:spcBef>
              <a:spcAft>
                <a:spcPts val="0"/>
              </a:spcAft>
              <a:buClr>
                <a:schemeClr val="accent1"/>
              </a:buClr>
              <a:buSzPts val="1700"/>
              <a:buFont typeface="Calibri"/>
              <a:buNone/>
            </a:pPr>
            <a:r>
              <a:t/>
            </a:r>
            <a:endParaRPr b="0" i="0" sz="1700" u="none" cap="none" strike="noStrike">
              <a:solidFill>
                <a:srgbClr val="3F3F3F"/>
              </a:solidFill>
              <a:latin typeface="Calibri"/>
              <a:ea typeface="Calibri"/>
              <a:cs typeface="Calibri"/>
              <a:sym typeface="Calibri"/>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B2F51DC8BCD842AEA0230FA5F70874" ma:contentTypeVersion="10" ma:contentTypeDescription="Create a new document." ma:contentTypeScope="" ma:versionID="8ae106a829754f24cc973c3cdd620503">
  <xsd:schema xmlns:xsd="http://www.w3.org/2001/XMLSchema" xmlns:xs="http://www.w3.org/2001/XMLSchema" xmlns:p="http://schemas.microsoft.com/office/2006/metadata/properties" xmlns:ns2="3676899b-cb0d-4359-97f9-bb7bfdc3fc69" xmlns:ns3="fe3d41e9-ea37-457e-9c5b-72381d8f411b" targetNamespace="http://schemas.microsoft.com/office/2006/metadata/properties" ma:root="true" ma:fieldsID="380409f325b7c02eb46f5754a029dc73" ns2:_="" ns3:_="">
    <xsd:import namespace="3676899b-cb0d-4359-97f9-bb7bfdc3fc69"/>
    <xsd:import namespace="fe3d41e9-ea37-457e-9c5b-72381d8f411b"/>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6899b-cb0d-4359-97f9-bb7bfdc3fc6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e3d41e9-ea37-457e-9c5b-72381d8f411b"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D977A0-DBB0-460F-8713-52268991DD80}"/>
</file>

<file path=customXml/itemProps2.xml><?xml version="1.0" encoding="utf-8"?>
<ds:datastoreItem xmlns:ds="http://schemas.openxmlformats.org/officeDocument/2006/customXml" ds:itemID="{40F7BC14-297B-4CEE-BAD8-77D92897EDB7}"/>
</file>

<file path=customXml/itemProps3.xml><?xml version="1.0" encoding="utf-8"?>
<ds:datastoreItem xmlns:ds="http://schemas.openxmlformats.org/officeDocument/2006/customXml" ds:itemID="{59EC790B-A6FB-46EC-871F-B4922595DA79}"/>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0x010100C3B2F51DC8BCD842AEA0230FA5F70874</vt:lpwstr>
  </property>
</Properties>
</file>