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Clique para editar o estilo do subtítulo do Modelo Global</a:t>
            </a:r>
            <a:endParaRPr lang="en-GB"/>
          </a:p>
        </p:txBody>
      </p:sp>
      <p:sp>
        <p:nvSpPr>
          <p:cNvPr id="4" name="Marcador de Posição da Data 3"/>
          <p:cNvSpPr>
            <a:spLocks noGrp="1"/>
          </p:cNvSpPr>
          <p:nvPr>
            <p:ph type="dt" sz="half" idx="10"/>
          </p:nvPr>
        </p:nvSpPr>
        <p:spPr/>
        <p:txBody>
          <a:bodyPr/>
          <a:lstStyle/>
          <a:p>
            <a:fld id="{6AE19A5B-23B0-4EC7-9561-5711DCE24011}" type="datetimeFigureOut">
              <a:rPr lang="en-GB" smtClean="0"/>
              <a:t>27/08/2018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370564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6AE19A5B-23B0-4EC7-9561-5711DCE24011}" type="datetimeFigureOut">
              <a:rPr lang="en-GB" smtClean="0"/>
              <a:t>27/08/2018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375836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en-GB"/>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6AE19A5B-23B0-4EC7-9561-5711DCE24011}" type="datetimeFigureOut">
              <a:rPr lang="en-GB" smtClean="0"/>
              <a:t>27/08/2018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4417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idx="1"/>
          </p:nvPr>
        </p:nvSpPr>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6AE19A5B-23B0-4EC7-9561-5711DCE24011}" type="datetimeFigureOut">
              <a:rPr lang="en-GB" smtClean="0"/>
              <a:t>27/08/2018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358239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en-GB"/>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Editar os estilos de texto do Modelo Global</a:t>
            </a:r>
          </a:p>
        </p:txBody>
      </p:sp>
      <p:sp>
        <p:nvSpPr>
          <p:cNvPr id="4" name="Marcador de Posição da Data 3"/>
          <p:cNvSpPr>
            <a:spLocks noGrp="1"/>
          </p:cNvSpPr>
          <p:nvPr>
            <p:ph type="dt" sz="half" idx="10"/>
          </p:nvPr>
        </p:nvSpPr>
        <p:spPr/>
        <p:txBody>
          <a:bodyPr/>
          <a:lstStyle/>
          <a:p>
            <a:fld id="{6AE19A5B-23B0-4EC7-9561-5711DCE24011}" type="datetimeFigureOut">
              <a:rPr lang="en-GB" smtClean="0"/>
              <a:t>27/08/2018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347199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a Data 4"/>
          <p:cNvSpPr>
            <a:spLocks noGrp="1"/>
          </p:cNvSpPr>
          <p:nvPr>
            <p:ph type="dt" sz="half" idx="10"/>
          </p:nvPr>
        </p:nvSpPr>
        <p:spPr/>
        <p:txBody>
          <a:bodyPr/>
          <a:lstStyle/>
          <a:p>
            <a:fld id="{6AE19A5B-23B0-4EC7-9561-5711DCE24011}" type="datetimeFigureOut">
              <a:rPr lang="en-GB" smtClean="0"/>
              <a:t>27/08/2018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1829389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en-GB"/>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7" name="Marcador de Posição da Data 6"/>
          <p:cNvSpPr>
            <a:spLocks noGrp="1"/>
          </p:cNvSpPr>
          <p:nvPr>
            <p:ph type="dt" sz="half" idx="10"/>
          </p:nvPr>
        </p:nvSpPr>
        <p:spPr/>
        <p:txBody>
          <a:bodyPr/>
          <a:lstStyle/>
          <a:p>
            <a:fld id="{6AE19A5B-23B0-4EC7-9561-5711DCE24011}" type="datetimeFigureOut">
              <a:rPr lang="en-GB" smtClean="0"/>
              <a:t>27/08/2018</a:t>
            </a:fld>
            <a:endParaRPr lang="en-GB"/>
          </a:p>
        </p:txBody>
      </p:sp>
      <p:sp>
        <p:nvSpPr>
          <p:cNvPr id="8" name="Marcador de Posição do Rodapé 7"/>
          <p:cNvSpPr>
            <a:spLocks noGrp="1"/>
          </p:cNvSpPr>
          <p:nvPr>
            <p:ph type="ftr" sz="quarter" idx="11"/>
          </p:nvPr>
        </p:nvSpPr>
        <p:spPr/>
        <p:txBody>
          <a:bodyPr/>
          <a:lstStyle/>
          <a:p>
            <a:endParaRPr lang="en-GB"/>
          </a:p>
        </p:txBody>
      </p:sp>
      <p:sp>
        <p:nvSpPr>
          <p:cNvPr id="9" name="Marcador de Posição do Número do Diapositivo 8"/>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216852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a Data 2"/>
          <p:cNvSpPr>
            <a:spLocks noGrp="1"/>
          </p:cNvSpPr>
          <p:nvPr>
            <p:ph type="dt" sz="half" idx="10"/>
          </p:nvPr>
        </p:nvSpPr>
        <p:spPr/>
        <p:txBody>
          <a:bodyPr/>
          <a:lstStyle/>
          <a:p>
            <a:fld id="{6AE19A5B-23B0-4EC7-9561-5711DCE24011}" type="datetimeFigureOut">
              <a:rPr lang="en-GB" smtClean="0"/>
              <a:t>27/08/2018</a:t>
            </a:fld>
            <a:endParaRPr lang="en-GB"/>
          </a:p>
        </p:txBody>
      </p:sp>
      <p:sp>
        <p:nvSpPr>
          <p:cNvPr id="4" name="Marcador de Posição do Rodapé 3"/>
          <p:cNvSpPr>
            <a:spLocks noGrp="1"/>
          </p:cNvSpPr>
          <p:nvPr>
            <p:ph type="ftr" sz="quarter" idx="11"/>
          </p:nvPr>
        </p:nvSpPr>
        <p:spPr/>
        <p:txBody>
          <a:bodyPr/>
          <a:lstStyle/>
          <a:p>
            <a:endParaRPr lang="en-GB"/>
          </a:p>
        </p:txBody>
      </p:sp>
      <p:sp>
        <p:nvSpPr>
          <p:cNvPr id="5" name="Marcador de Posição do Número do Diapositivo 4"/>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3580333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6AE19A5B-23B0-4EC7-9561-5711DCE24011}" type="datetimeFigureOut">
              <a:rPr lang="en-GB" smtClean="0"/>
              <a:t>27/08/2018</a:t>
            </a:fld>
            <a:endParaRPr lang="en-GB"/>
          </a:p>
        </p:txBody>
      </p:sp>
      <p:sp>
        <p:nvSpPr>
          <p:cNvPr id="3" name="Marcador de Posição do Rodapé 2"/>
          <p:cNvSpPr>
            <a:spLocks noGrp="1"/>
          </p:cNvSpPr>
          <p:nvPr>
            <p:ph type="ftr" sz="quarter" idx="11"/>
          </p:nvPr>
        </p:nvSpPr>
        <p:spPr/>
        <p:txBody>
          <a:bodyPr/>
          <a:lstStyle/>
          <a:p>
            <a:endParaRPr lang="en-GB"/>
          </a:p>
        </p:txBody>
      </p:sp>
      <p:sp>
        <p:nvSpPr>
          <p:cNvPr id="4" name="Marcador de Posição do Número do Diapositivo 3"/>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3768956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Editar os estilos de texto do Modelo Global</a:t>
            </a:r>
          </a:p>
        </p:txBody>
      </p:sp>
      <p:sp>
        <p:nvSpPr>
          <p:cNvPr id="5" name="Marcador de Posição da Data 4"/>
          <p:cNvSpPr>
            <a:spLocks noGrp="1"/>
          </p:cNvSpPr>
          <p:nvPr>
            <p:ph type="dt" sz="half" idx="10"/>
          </p:nvPr>
        </p:nvSpPr>
        <p:spPr/>
        <p:txBody>
          <a:bodyPr/>
          <a:lstStyle/>
          <a:p>
            <a:fld id="{6AE19A5B-23B0-4EC7-9561-5711DCE24011}" type="datetimeFigureOut">
              <a:rPr lang="en-GB" smtClean="0"/>
              <a:t>27/08/2018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1819121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Editar os estilos de texto do Modelo Global</a:t>
            </a:r>
          </a:p>
        </p:txBody>
      </p:sp>
      <p:sp>
        <p:nvSpPr>
          <p:cNvPr id="5" name="Marcador de Posição da Data 4"/>
          <p:cNvSpPr>
            <a:spLocks noGrp="1"/>
          </p:cNvSpPr>
          <p:nvPr>
            <p:ph type="dt" sz="half" idx="10"/>
          </p:nvPr>
        </p:nvSpPr>
        <p:spPr/>
        <p:txBody>
          <a:bodyPr/>
          <a:lstStyle/>
          <a:p>
            <a:fld id="{6AE19A5B-23B0-4EC7-9561-5711DCE24011}" type="datetimeFigureOut">
              <a:rPr lang="en-GB" smtClean="0"/>
              <a:t>27/08/2018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15D7722C-771C-4AC8-8608-05BF79E99BE3}" type="slidenum">
              <a:rPr lang="en-GB" smtClean="0"/>
              <a:t>‹nº›</a:t>
            </a:fld>
            <a:endParaRPr lang="en-GB"/>
          </a:p>
        </p:txBody>
      </p:sp>
    </p:spTree>
    <p:extLst>
      <p:ext uri="{BB962C8B-B14F-4D97-AF65-F5344CB8AC3E}">
        <p14:creationId xmlns:p14="http://schemas.microsoft.com/office/powerpoint/2010/main" val="707714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en-GB"/>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19A5B-23B0-4EC7-9561-5711DCE24011}" type="datetimeFigureOut">
              <a:rPr lang="en-GB" smtClean="0"/>
              <a:t>27/08/2018</a:t>
            </a:fld>
            <a:endParaRPr lang="en-GB"/>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7722C-771C-4AC8-8608-05BF79E99BE3}" type="slidenum">
              <a:rPr lang="en-GB" smtClean="0"/>
              <a:t>‹nº›</a:t>
            </a:fld>
            <a:endParaRPr lang="en-GB"/>
          </a:p>
        </p:txBody>
      </p:sp>
    </p:spTree>
    <p:extLst>
      <p:ext uri="{BB962C8B-B14F-4D97-AF65-F5344CB8AC3E}">
        <p14:creationId xmlns:p14="http://schemas.microsoft.com/office/powerpoint/2010/main" val="728913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5413" y="1651001"/>
            <a:ext cx="9144000" cy="2387600"/>
          </a:xfrm>
        </p:spPr>
        <p:txBody>
          <a:bodyPr>
            <a:normAutofit/>
          </a:bodyPr>
          <a:lstStyle/>
          <a:p>
            <a:pPr algn="l"/>
            <a:r>
              <a:rPr lang="pt-PT" sz="7200" b="1" dirty="0">
                <a:solidFill>
                  <a:schemeClr val="accent1">
                    <a:lumMod val="50000"/>
                  </a:schemeClr>
                </a:solidFill>
              </a:rPr>
              <a:t>Os 30 segundos do </a:t>
            </a:r>
            <a:r>
              <a:rPr lang="pt-PT" sz="7200" b="1" i="1" dirty="0" err="1">
                <a:solidFill>
                  <a:schemeClr val="accent1">
                    <a:lumMod val="50000"/>
                  </a:schemeClr>
                </a:solidFill>
              </a:rPr>
              <a:t>elevator</a:t>
            </a:r>
            <a:r>
              <a:rPr lang="pt-PT" sz="7200" b="1" i="1" dirty="0">
                <a:solidFill>
                  <a:schemeClr val="accent1">
                    <a:lumMod val="50000"/>
                  </a:schemeClr>
                </a:solidFill>
              </a:rPr>
              <a:t> </a:t>
            </a:r>
            <a:r>
              <a:rPr lang="pt-PT" sz="7200" b="1" i="1" dirty="0" err="1">
                <a:solidFill>
                  <a:schemeClr val="accent1">
                    <a:lumMod val="50000"/>
                  </a:schemeClr>
                </a:solidFill>
              </a:rPr>
              <a:t>pitch</a:t>
            </a:r>
            <a:endParaRPr lang="en-GB" sz="7200" b="1" i="1" dirty="0">
              <a:solidFill>
                <a:schemeClr val="accent1">
                  <a:lumMod val="50000"/>
                </a:schemeClr>
              </a:solidFill>
            </a:endParaRPr>
          </a:p>
        </p:txBody>
      </p:sp>
      <p:pic>
        <p:nvPicPr>
          <p:cNvPr id="4" name="Picture 1" descr="Enter"/>
          <p:cNvPicPr/>
          <p:nvPr/>
        </p:nvPicPr>
        <p:blipFill>
          <a:blip r:embed="rId2">
            <a:extLst>
              <a:ext uri="{28A0092B-C50C-407E-A947-70E740481C1C}">
                <a14:useLocalDpi xmlns:a14="http://schemas.microsoft.com/office/drawing/2010/main" val="0"/>
              </a:ext>
            </a:extLst>
          </a:blip>
          <a:srcRect/>
          <a:stretch>
            <a:fillRect/>
          </a:stretch>
        </p:blipFill>
        <p:spPr bwMode="auto">
          <a:xfrm>
            <a:off x="186373" y="241936"/>
            <a:ext cx="1209040" cy="384810"/>
          </a:xfrm>
          <a:prstGeom prst="rect">
            <a:avLst/>
          </a:prstGeom>
          <a:noFill/>
          <a:ln>
            <a:noFill/>
          </a:ln>
        </p:spPr>
      </p:pic>
      <p:pic>
        <p:nvPicPr>
          <p:cNvPr id="5" name="Picture 6" descr="http://moodle.isq.pt/pluginfile.php/640/course/section/256/Picture_final.png"/>
          <p:cNvPicPr/>
          <p:nvPr/>
        </p:nvPicPr>
        <p:blipFill rotWithShape="1">
          <a:blip r:embed="rId3">
            <a:extLst>
              <a:ext uri="{28A0092B-C50C-407E-A947-70E740481C1C}">
                <a14:useLocalDpi xmlns:a14="http://schemas.microsoft.com/office/drawing/2010/main" val="0"/>
              </a:ext>
            </a:extLst>
          </a:blip>
          <a:srcRect l="28994" r="33804" b="51016"/>
          <a:stretch/>
        </p:blipFill>
        <p:spPr bwMode="auto">
          <a:xfrm>
            <a:off x="9477375" y="6159817"/>
            <a:ext cx="2600325" cy="579120"/>
          </a:xfrm>
          <a:prstGeom prst="rect">
            <a:avLst/>
          </a:prstGeom>
          <a:noFill/>
          <a:ln>
            <a:noFill/>
          </a:ln>
          <a:extLst>
            <a:ext uri="{53640926-AAD7-44D8-BBD7-CCE9431645EC}">
              <a14:shadowObscured xmlns:a14="http://schemas.microsoft.com/office/drawing/2010/main"/>
            </a:ext>
          </a:extLst>
        </p:spPr>
      </p:pic>
      <p:pic>
        <p:nvPicPr>
          <p:cNvPr id="6" name="Picture 2" descr="http://www.best.at/upload/images/site/erasmusklein_70.jpg"/>
          <p:cNvPicPr/>
          <p:nvPr/>
        </p:nvPicPr>
        <p:blipFill>
          <a:blip r:embed="rId4">
            <a:extLst>
              <a:ext uri="{28A0092B-C50C-407E-A947-70E740481C1C}">
                <a14:useLocalDpi xmlns:a14="http://schemas.microsoft.com/office/drawing/2010/main" val="0"/>
              </a:ext>
            </a:extLst>
          </a:blip>
          <a:srcRect/>
          <a:stretch>
            <a:fillRect/>
          </a:stretch>
        </p:blipFill>
        <p:spPr bwMode="auto">
          <a:xfrm>
            <a:off x="186373" y="6449377"/>
            <a:ext cx="1162050" cy="238125"/>
          </a:xfrm>
          <a:prstGeom prst="rect">
            <a:avLst/>
          </a:prstGeom>
          <a:noFill/>
          <a:ln>
            <a:noFill/>
          </a:ln>
        </p:spPr>
      </p:pic>
      <p:sp>
        <p:nvSpPr>
          <p:cNvPr id="7" name="Retângulo 6"/>
          <p:cNvSpPr/>
          <p:nvPr/>
        </p:nvSpPr>
        <p:spPr>
          <a:xfrm>
            <a:off x="1371918" y="6211669"/>
            <a:ext cx="8081962" cy="646331"/>
          </a:xfrm>
          <a:prstGeom prst="rect">
            <a:avLst/>
          </a:prstGeom>
        </p:spPr>
        <p:txBody>
          <a:bodyPr wrap="square">
            <a:spAutoFit/>
          </a:bodyPr>
          <a:lstStyle/>
          <a:p>
            <a:pPr algn="just"/>
            <a:r>
              <a:rPr lang="cs-CZ" sz="1200" i="1" dirty="0">
                <a:solidFill>
                  <a:srgbClr val="212121"/>
                </a:solidFill>
                <a:latin typeface="Calibri Light" panose="020F0302020204030204" pitchFamily="34" charset="0"/>
                <a:ea typeface="Calibri" panose="020F0502020204030204" pitchFamily="34" charset="0"/>
                <a:cs typeface="Arial" panose="020B0604020202020204" pitchFamily="34" charset="0"/>
              </a:rPr>
              <a:t>This project (project n° 2016-1-CZ01-KA202-024066) has been funded with support from the European Commission. This publication reflects the views only of the author, and the Commission cannot be held responsible for any use which may be made of the information contained therein</a:t>
            </a:r>
            <a:endParaRPr lang="en-GB" sz="1200" dirty="0"/>
          </a:p>
        </p:txBody>
      </p:sp>
      <p:pic>
        <p:nvPicPr>
          <p:cNvPr id="1026" name="Picture 2" descr="Elevador, BotÃ£o, ConstruÃ§Ã£o, Empurre, Andar, Metal, MÃ£o"/>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8225650" y="626746"/>
            <a:ext cx="2686330" cy="52701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740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presentaÃ§Ã£o, BotÃ£o, Pessoa, Silhueta, Em, A Partir De"/>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l="12202" r="18533"/>
          <a:stretch/>
        </p:blipFill>
        <p:spPr bwMode="auto">
          <a:xfrm>
            <a:off x="186373" y="1032621"/>
            <a:ext cx="5230374" cy="4467842"/>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3643024" y="2742793"/>
            <a:ext cx="9810886" cy="4363402"/>
          </a:xfrm>
        </p:spPr>
        <p:txBody>
          <a:bodyPr>
            <a:normAutofit fontScale="90000"/>
          </a:bodyPr>
          <a:lstStyle/>
          <a:p>
            <a:r>
              <a:rPr lang="en-GB" dirty="0" smtClean="0">
                <a:solidFill>
                  <a:schemeClr val="accent1">
                    <a:lumMod val="50000"/>
                  </a:schemeClr>
                </a:solidFill>
              </a:rPr>
              <a:t/>
            </a:r>
            <a:br>
              <a:rPr lang="en-GB" dirty="0" smtClean="0">
                <a:solidFill>
                  <a:schemeClr val="accent1">
                    <a:lumMod val="50000"/>
                  </a:schemeClr>
                </a:solidFill>
              </a:rPr>
            </a:br>
            <a:r>
              <a:rPr lang="en-GB" dirty="0" smtClean="0">
                <a:solidFill>
                  <a:schemeClr val="accent1">
                    <a:lumMod val="50000"/>
                  </a:schemeClr>
                </a:solidFill>
              </a:rPr>
              <a:t/>
            </a:r>
            <a:br>
              <a:rPr lang="en-GB" dirty="0" smtClean="0">
                <a:solidFill>
                  <a:schemeClr val="accent1">
                    <a:lumMod val="50000"/>
                  </a:schemeClr>
                </a:solidFill>
              </a:rPr>
            </a:br>
            <a:r>
              <a:rPr lang="en-GB" dirty="0" smtClean="0">
                <a:solidFill>
                  <a:schemeClr val="accent1">
                    <a:lumMod val="50000"/>
                  </a:schemeClr>
                </a:solidFill>
              </a:rPr>
              <a:t/>
            </a:r>
            <a:br>
              <a:rPr lang="en-GB" dirty="0" smtClean="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sz="4400" dirty="0" smtClean="0">
                <a:solidFill>
                  <a:schemeClr val="accent1">
                    <a:lumMod val="50000"/>
                  </a:schemeClr>
                </a:solidFill>
              </a:rPr>
              <a:t>Imagin</a:t>
            </a:r>
            <a:r>
              <a:rPr lang="en-GB" sz="4400" dirty="0" smtClean="0">
                <a:solidFill>
                  <a:schemeClr val="accent1">
                    <a:lumMod val="50000"/>
                  </a:schemeClr>
                </a:solidFill>
              </a:rPr>
              <a:t>e que </a:t>
            </a:r>
            <a:r>
              <a:rPr lang="en-GB" sz="4400" dirty="0" err="1" smtClean="0">
                <a:solidFill>
                  <a:schemeClr val="accent1">
                    <a:lumMod val="50000"/>
                  </a:schemeClr>
                </a:solidFill>
              </a:rPr>
              <a:t>fica</a:t>
            </a:r>
            <a:r>
              <a:rPr lang="en-GB" sz="4400" dirty="0" smtClean="0">
                <a:solidFill>
                  <a:schemeClr val="accent1">
                    <a:lumMod val="50000"/>
                  </a:schemeClr>
                </a:solidFill>
              </a:rPr>
              <a:t> </a:t>
            </a:r>
            <a:r>
              <a:rPr lang="en-GB" sz="4400" dirty="0" err="1" smtClean="0">
                <a:solidFill>
                  <a:schemeClr val="accent1">
                    <a:lumMod val="50000"/>
                  </a:schemeClr>
                </a:solidFill>
              </a:rPr>
              <a:t>preso</a:t>
            </a:r>
            <a:r>
              <a:rPr lang="en-GB" sz="4400" dirty="0" smtClean="0">
                <a:solidFill>
                  <a:schemeClr val="accent1">
                    <a:lumMod val="50000"/>
                  </a:schemeClr>
                </a:solidFill>
              </a:rPr>
              <a:t> </a:t>
            </a:r>
            <a:r>
              <a:rPr lang="en-GB" sz="4400" dirty="0" err="1" smtClean="0">
                <a:solidFill>
                  <a:schemeClr val="accent1">
                    <a:lumMod val="50000"/>
                  </a:schemeClr>
                </a:solidFill>
              </a:rPr>
              <a:t>num</a:t>
            </a:r>
            <a:r>
              <a:rPr lang="en-GB" sz="4400" dirty="0" smtClean="0">
                <a:solidFill>
                  <a:schemeClr val="accent1">
                    <a:lumMod val="50000"/>
                  </a:schemeClr>
                </a:solidFill>
              </a:rPr>
              <a:t> </a:t>
            </a:r>
            <a:br>
              <a:rPr lang="en-GB" sz="4400" dirty="0" smtClean="0">
                <a:solidFill>
                  <a:schemeClr val="accent1">
                    <a:lumMod val="50000"/>
                  </a:schemeClr>
                </a:solidFill>
              </a:rPr>
            </a:br>
            <a:r>
              <a:rPr lang="en-GB" sz="4400" dirty="0" err="1" smtClean="0">
                <a:solidFill>
                  <a:schemeClr val="accent1">
                    <a:lumMod val="50000"/>
                  </a:schemeClr>
                </a:solidFill>
              </a:rPr>
              <a:t>elevador</a:t>
            </a:r>
            <a:r>
              <a:rPr lang="en-GB" sz="4400" dirty="0" smtClean="0">
                <a:solidFill>
                  <a:schemeClr val="accent1">
                    <a:lumMod val="50000"/>
                  </a:schemeClr>
                </a:solidFill>
              </a:rPr>
              <a:t> com </a:t>
            </a:r>
            <a:br>
              <a:rPr lang="en-GB" sz="4400" dirty="0" smtClean="0">
                <a:solidFill>
                  <a:schemeClr val="accent1">
                    <a:lumMod val="50000"/>
                  </a:schemeClr>
                </a:solidFill>
              </a:rPr>
            </a:br>
            <a:r>
              <a:rPr lang="en-GB" sz="4400" dirty="0" smtClean="0">
                <a:solidFill>
                  <a:schemeClr val="accent1">
                    <a:lumMod val="50000"/>
                  </a:schemeClr>
                </a:solidFill>
              </a:rPr>
              <a:t>um </a:t>
            </a:r>
            <a:r>
              <a:rPr lang="en-GB" sz="4400" dirty="0" err="1" smtClean="0">
                <a:solidFill>
                  <a:schemeClr val="accent1">
                    <a:lumMod val="50000"/>
                  </a:schemeClr>
                </a:solidFill>
              </a:rPr>
              <a:t>potencial</a:t>
            </a:r>
            <a:r>
              <a:rPr lang="en-GB" sz="4400" dirty="0" smtClean="0">
                <a:solidFill>
                  <a:schemeClr val="accent1">
                    <a:lumMod val="50000"/>
                  </a:schemeClr>
                </a:solidFill>
              </a:rPr>
              <a:t> </a:t>
            </a:r>
            <a:r>
              <a:rPr lang="en-GB" sz="4400" dirty="0" err="1" smtClean="0">
                <a:solidFill>
                  <a:schemeClr val="accent1">
                    <a:lumMod val="50000"/>
                  </a:schemeClr>
                </a:solidFill>
              </a:rPr>
              <a:t>investidor</a:t>
            </a:r>
            <a:r>
              <a:rPr lang="en-GB" sz="4400" dirty="0" smtClean="0">
                <a:solidFill>
                  <a:schemeClr val="accent1">
                    <a:lumMod val="50000"/>
                  </a:schemeClr>
                </a:solidFill>
              </a:rPr>
              <a:t>…</a:t>
            </a:r>
            <a:br>
              <a:rPr lang="en-GB" sz="4400" dirty="0" smtClean="0">
                <a:solidFill>
                  <a:schemeClr val="accent1">
                    <a:lumMod val="50000"/>
                  </a:schemeClr>
                </a:solidFill>
              </a:rPr>
            </a:br>
            <a:r>
              <a:rPr lang="en-GB" sz="4400" dirty="0" smtClean="0">
                <a:solidFill>
                  <a:schemeClr val="accent1">
                    <a:lumMod val="50000"/>
                  </a:schemeClr>
                </a:solidFill>
              </a:rPr>
              <a:t> </a:t>
            </a:r>
            <a:r>
              <a:rPr lang="en-GB" sz="4400" dirty="0" smtClean="0">
                <a:solidFill>
                  <a:schemeClr val="accent1">
                    <a:lumMod val="50000"/>
                  </a:schemeClr>
                </a:solidFill>
              </a:rPr>
              <a:t/>
            </a:r>
            <a:br>
              <a:rPr lang="en-GB" sz="4400" dirty="0" smtClean="0">
                <a:solidFill>
                  <a:schemeClr val="accent1">
                    <a:lumMod val="50000"/>
                  </a:schemeClr>
                </a:solidFill>
              </a:rPr>
            </a:br>
            <a:r>
              <a:rPr lang="en-GB" sz="4400" dirty="0" err="1" smtClean="0">
                <a:solidFill>
                  <a:schemeClr val="accent1">
                    <a:lumMod val="50000"/>
                  </a:schemeClr>
                </a:solidFill>
              </a:rPr>
              <a:t>Num</a:t>
            </a:r>
            <a:r>
              <a:rPr lang="en-GB" sz="4400" dirty="0" smtClean="0">
                <a:solidFill>
                  <a:schemeClr val="accent1">
                    <a:lumMod val="50000"/>
                  </a:schemeClr>
                </a:solidFill>
              </a:rPr>
              <a:t> </a:t>
            </a:r>
            <a:r>
              <a:rPr lang="en-GB" sz="4400" dirty="0" err="1" smtClean="0">
                <a:solidFill>
                  <a:schemeClr val="accent1">
                    <a:lumMod val="50000"/>
                  </a:schemeClr>
                </a:solidFill>
              </a:rPr>
              <a:t>curto</a:t>
            </a:r>
            <a:r>
              <a:rPr lang="en-GB" sz="4400" dirty="0" smtClean="0">
                <a:solidFill>
                  <a:schemeClr val="accent1">
                    <a:lumMod val="50000"/>
                  </a:schemeClr>
                </a:solidFill>
              </a:rPr>
              <a:t> </a:t>
            </a:r>
            <a:r>
              <a:rPr lang="en-GB" sz="4400" dirty="0" err="1" smtClean="0">
                <a:solidFill>
                  <a:schemeClr val="accent1">
                    <a:lumMod val="50000"/>
                  </a:schemeClr>
                </a:solidFill>
              </a:rPr>
              <a:t>espaço</a:t>
            </a:r>
            <a:r>
              <a:rPr lang="en-GB" sz="4400" dirty="0" smtClean="0">
                <a:solidFill>
                  <a:schemeClr val="accent1">
                    <a:lumMod val="50000"/>
                  </a:schemeClr>
                </a:solidFill>
              </a:rPr>
              <a:t> de tempo,</a:t>
            </a:r>
            <a:br>
              <a:rPr lang="en-GB" sz="4400" dirty="0" smtClean="0">
                <a:solidFill>
                  <a:schemeClr val="accent1">
                    <a:lumMod val="50000"/>
                  </a:schemeClr>
                </a:solidFill>
              </a:rPr>
            </a:br>
            <a:r>
              <a:rPr lang="en-GB" sz="4400" dirty="0" err="1" smtClean="0">
                <a:solidFill>
                  <a:schemeClr val="accent1">
                    <a:lumMod val="50000"/>
                  </a:schemeClr>
                </a:solidFill>
              </a:rPr>
              <a:t>usaria</a:t>
            </a:r>
            <a:r>
              <a:rPr lang="en-GB" sz="4400" dirty="0" smtClean="0">
                <a:solidFill>
                  <a:schemeClr val="accent1">
                    <a:lumMod val="50000"/>
                  </a:schemeClr>
                </a:solidFill>
              </a:rPr>
              <a:t> o </a:t>
            </a:r>
            <a:r>
              <a:rPr lang="en-GB" sz="4400" i="1" dirty="0" smtClean="0">
                <a:solidFill>
                  <a:schemeClr val="accent1">
                    <a:lumMod val="50000"/>
                  </a:schemeClr>
                </a:solidFill>
              </a:rPr>
              <a:t>elevator pitch </a:t>
            </a:r>
            <a:r>
              <a:rPr lang="en-GB" sz="4400" dirty="0" smtClean="0">
                <a:solidFill>
                  <a:schemeClr val="accent1">
                    <a:lumMod val="50000"/>
                  </a:schemeClr>
                </a:solidFill>
              </a:rPr>
              <a:t>para</a:t>
            </a:r>
            <a:br>
              <a:rPr lang="en-GB" sz="4400" dirty="0" smtClean="0">
                <a:solidFill>
                  <a:schemeClr val="accent1">
                    <a:lumMod val="50000"/>
                  </a:schemeClr>
                </a:solidFill>
              </a:rPr>
            </a:br>
            <a:r>
              <a:rPr lang="en-GB" sz="4400" dirty="0" smtClean="0">
                <a:solidFill>
                  <a:schemeClr val="accent1">
                    <a:lumMod val="50000"/>
                  </a:schemeClr>
                </a:solidFill>
              </a:rPr>
              <a:t>vender a </a:t>
            </a:r>
            <a:r>
              <a:rPr lang="en-GB" sz="4400" dirty="0" err="1" smtClean="0">
                <a:solidFill>
                  <a:schemeClr val="accent1">
                    <a:lumMod val="50000"/>
                  </a:schemeClr>
                </a:solidFill>
              </a:rPr>
              <a:t>sua</a:t>
            </a:r>
            <a:r>
              <a:rPr lang="en-GB" sz="4400" dirty="0" smtClean="0">
                <a:solidFill>
                  <a:schemeClr val="accent1">
                    <a:lumMod val="50000"/>
                  </a:schemeClr>
                </a:solidFill>
              </a:rPr>
              <a:t> </a:t>
            </a:r>
            <a:r>
              <a:rPr lang="en-GB" sz="4400" dirty="0" err="1" smtClean="0">
                <a:solidFill>
                  <a:schemeClr val="accent1">
                    <a:lumMod val="50000"/>
                  </a:schemeClr>
                </a:solidFill>
              </a:rPr>
              <a:t>ideia</a:t>
            </a:r>
            <a:r>
              <a:rPr lang="en-GB" sz="4400" dirty="0" smtClean="0">
                <a:solidFill>
                  <a:schemeClr val="accent1">
                    <a:lumMod val="50000"/>
                  </a:schemeClr>
                </a:solidFill>
              </a:rPr>
              <a:t>!</a:t>
            </a:r>
            <a:r>
              <a:rPr lang="en-GB" b="1" dirty="0" smtClean="0">
                <a:solidFill>
                  <a:schemeClr val="accent1">
                    <a:lumMod val="50000"/>
                  </a:schemeClr>
                </a:solidFill>
              </a:rPr>
              <a:t/>
            </a:r>
            <a:br>
              <a:rPr lang="en-GB" b="1" dirty="0" smtClean="0">
                <a:solidFill>
                  <a:schemeClr val="accent1">
                    <a:lumMod val="50000"/>
                  </a:schemeClr>
                </a:solidFill>
              </a:rPr>
            </a:br>
            <a:r>
              <a:rPr lang="en-GB" dirty="0" smtClean="0">
                <a:solidFill>
                  <a:schemeClr val="accent1">
                    <a:lumMod val="50000"/>
                  </a:schemeClr>
                </a:solidFill>
              </a:rPr>
              <a:t/>
            </a:r>
            <a:br>
              <a:rPr lang="en-GB" dirty="0" smtClean="0">
                <a:solidFill>
                  <a:schemeClr val="accent1">
                    <a:lumMod val="50000"/>
                  </a:schemeClr>
                </a:solidFill>
              </a:rPr>
            </a:br>
            <a:endParaRPr lang="en-GB" dirty="0">
              <a:solidFill>
                <a:schemeClr val="accent1">
                  <a:lumMod val="50000"/>
                </a:schemeClr>
              </a:solidFill>
            </a:endParaRPr>
          </a:p>
        </p:txBody>
      </p:sp>
      <p:pic>
        <p:nvPicPr>
          <p:cNvPr id="4" name="Picture 1" descr="Enter"/>
          <p:cNvPicPr/>
          <p:nvPr/>
        </p:nvPicPr>
        <p:blipFill>
          <a:blip r:embed="rId3">
            <a:extLst>
              <a:ext uri="{28A0092B-C50C-407E-A947-70E740481C1C}">
                <a14:useLocalDpi xmlns:a14="http://schemas.microsoft.com/office/drawing/2010/main" val="0"/>
              </a:ext>
            </a:extLst>
          </a:blip>
          <a:srcRect/>
          <a:stretch>
            <a:fillRect/>
          </a:stretch>
        </p:blipFill>
        <p:spPr bwMode="auto">
          <a:xfrm>
            <a:off x="186373" y="241936"/>
            <a:ext cx="1209040" cy="384810"/>
          </a:xfrm>
          <a:prstGeom prst="rect">
            <a:avLst/>
          </a:prstGeom>
          <a:noFill/>
          <a:ln>
            <a:noFill/>
          </a:ln>
        </p:spPr>
      </p:pic>
      <p:pic>
        <p:nvPicPr>
          <p:cNvPr id="5" name="Picture 6" descr="http://moodle.isq.pt/pluginfile.php/640/course/section/256/Picture_final.png"/>
          <p:cNvPicPr/>
          <p:nvPr/>
        </p:nvPicPr>
        <p:blipFill rotWithShape="1">
          <a:blip r:embed="rId4">
            <a:extLst>
              <a:ext uri="{28A0092B-C50C-407E-A947-70E740481C1C}">
                <a14:useLocalDpi xmlns:a14="http://schemas.microsoft.com/office/drawing/2010/main" val="0"/>
              </a:ext>
            </a:extLst>
          </a:blip>
          <a:srcRect l="28994" r="33804" b="51016"/>
          <a:stretch/>
        </p:blipFill>
        <p:spPr bwMode="auto">
          <a:xfrm>
            <a:off x="9477375" y="6159817"/>
            <a:ext cx="2600325" cy="579120"/>
          </a:xfrm>
          <a:prstGeom prst="rect">
            <a:avLst/>
          </a:prstGeom>
          <a:noFill/>
          <a:ln>
            <a:noFill/>
          </a:ln>
          <a:extLst>
            <a:ext uri="{53640926-AAD7-44D8-BBD7-CCE9431645EC}">
              <a14:shadowObscured xmlns:a14="http://schemas.microsoft.com/office/drawing/2010/main"/>
            </a:ext>
          </a:extLst>
        </p:spPr>
      </p:pic>
      <p:pic>
        <p:nvPicPr>
          <p:cNvPr id="6" name="Picture 2" descr="http://www.best.at/upload/images/site/erasmusklein_70.jpg"/>
          <p:cNvPicPr/>
          <p:nvPr/>
        </p:nvPicPr>
        <p:blipFill>
          <a:blip r:embed="rId5">
            <a:extLst>
              <a:ext uri="{28A0092B-C50C-407E-A947-70E740481C1C}">
                <a14:useLocalDpi xmlns:a14="http://schemas.microsoft.com/office/drawing/2010/main" val="0"/>
              </a:ext>
            </a:extLst>
          </a:blip>
          <a:srcRect/>
          <a:stretch>
            <a:fillRect/>
          </a:stretch>
        </p:blipFill>
        <p:spPr bwMode="auto">
          <a:xfrm>
            <a:off x="186373" y="6449377"/>
            <a:ext cx="1162050" cy="238125"/>
          </a:xfrm>
          <a:prstGeom prst="rect">
            <a:avLst/>
          </a:prstGeom>
          <a:noFill/>
          <a:ln>
            <a:noFill/>
          </a:ln>
        </p:spPr>
      </p:pic>
    </p:spTree>
    <p:extLst>
      <p:ext uri="{BB962C8B-B14F-4D97-AF65-F5344CB8AC3E}">
        <p14:creationId xmlns:p14="http://schemas.microsoft.com/office/powerpoint/2010/main" val="1780352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5413" y="4470400"/>
            <a:ext cx="9144000" cy="2387600"/>
          </a:xfrm>
        </p:spPr>
        <p:txBody>
          <a:bodyPr>
            <a:normAutofit fontScale="90000"/>
          </a:bodyPr>
          <a:lstStyle/>
          <a:p>
            <a:r>
              <a:rPr lang="pt-PT" dirty="0">
                <a:solidFill>
                  <a:schemeClr val="accent1">
                    <a:lumMod val="50000"/>
                  </a:schemeClr>
                </a:solidFill>
              </a:rPr>
              <a:t>O </a:t>
            </a:r>
            <a:r>
              <a:rPr lang="pt-PT" i="1" dirty="0" err="1" smtClean="0">
                <a:solidFill>
                  <a:schemeClr val="accent1">
                    <a:lumMod val="50000"/>
                  </a:schemeClr>
                </a:solidFill>
              </a:rPr>
              <a:t>elevator</a:t>
            </a:r>
            <a:r>
              <a:rPr lang="pt-PT" i="1" dirty="0" smtClean="0">
                <a:solidFill>
                  <a:schemeClr val="accent1">
                    <a:lumMod val="50000"/>
                  </a:schemeClr>
                </a:solidFill>
              </a:rPr>
              <a:t> </a:t>
            </a:r>
            <a:r>
              <a:rPr lang="pt-PT" i="1" dirty="0" err="1" smtClean="0">
                <a:solidFill>
                  <a:schemeClr val="accent1">
                    <a:lumMod val="50000"/>
                  </a:schemeClr>
                </a:solidFill>
              </a:rPr>
              <a:t>pitch</a:t>
            </a:r>
            <a:r>
              <a:rPr lang="pt-PT" i="1" dirty="0" smtClean="0">
                <a:solidFill>
                  <a:schemeClr val="accent1">
                    <a:lumMod val="50000"/>
                  </a:schemeClr>
                </a:solidFill>
              </a:rPr>
              <a:t> </a:t>
            </a:r>
            <a:r>
              <a:rPr lang="pt-PT" dirty="0">
                <a:solidFill>
                  <a:schemeClr val="accent1">
                    <a:lumMod val="50000"/>
                  </a:schemeClr>
                </a:solidFill>
              </a:rPr>
              <a:t>é um discurso que descreve </a:t>
            </a:r>
            <a:r>
              <a:rPr lang="pt-PT" dirty="0" smtClean="0">
                <a:solidFill>
                  <a:schemeClr val="accent1">
                    <a:lumMod val="50000"/>
                  </a:schemeClr>
                </a:solidFill>
              </a:rPr>
              <a:t>a sua </a:t>
            </a:r>
            <a:r>
              <a:rPr lang="pt-PT" dirty="0">
                <a:solidFill>
                  <a:schemeClr val="accent1">
                    <a:lumMod val="50000"/>
                  </a:schemeClr>
                </a:solidFill>
              </a:rPr>
              <a:t>ideia, produto ou </a:t>
            </a:r>
            <a:r>
              <a:rPr lang="pt-PT" dirty="0" smtClean="0">
                <a:solidFill>
                  <a:schemeClr val="accent1">
                    <a:lumMod val="50000"/>
                  </a:schemeClr>
                </a:solidFill>
              </a:rPr>
              <a:t>serviço, </a:t>
            </a:r>
            <a:r>
              <a:rPr lang="pt-PT" dirty="0">
                <a:solidFill>
                  <a:schemeClr val="accent1">
                    <a:lumMod val="50000"/>
                  </a:schemeClr>
                </a:solidFill>
              </a:rPr>
              <a:t>de uma maneira breve e persuasiva para criar interesse no que </a:t>
            </a:r>
            <a:r>
              <a:rPr lang="pt-PT" dirty="0" smtClean="0">
                <a:solidFill>
                  <a:schemeClr val="accent1">
                    <a:lumMod val="50000"/>
                  </a:schemeClr>
                </a:solidFill>
              </a:rPr>
              <a:t>faz</a:t>
            </a:r>
            <a:r>
              <a:rPr lang="pt-PT" dirty="0">
                <a:solidFill>
                  <a:schemeClr val="accent1">
                    <a:lumMod val="50000"/>
                  </a:schemeClr>
                </a:solidFill>
              </a:rPr>
              <a:t>.</a:t>
            </a:r>
            <a:r>
              <a:rPr lang="en-GB" dirty="0" smtClean="0">
                <a:solidFill>
                  <a:schemeClr val="accent1">
                    <a:lumMod val="50000"/>
                  </a:schemeClr>
                </a:solidFill>
              </a:rPr>
              <a:t/>
            </a:r>
            <a:br>
              <a:rPr lang="en-GB" dirty="0" smtClean="0">
                <a:solidFill>
                  <a:schemeClr val="accent1">
                    <a:lumMod val="50000"/>
                  </a:schemeClr>
                </a:solidFill>
              </a:rPr>
            </a:br>
            <a:r>
              <a:rPr lang="en-GB" dirty="0">
                <a:solidFill>
                  <a:schemeClr val="accent1">
                    <a:lumMod val="50000"/>
                  </a:schemeClr>
                </a:solidFill>
              </a:rPr>
              <a:t/>
            </a:r>
            <a:br>
              <a:rPr lang="en-GB" dirty="0">
                <a:solidFill>
                  <a:schemeClr val="accent1">
                    <a:lumMod val="50000"/>
                  </a:schemeClr>
                </a:solidFill>
              </a:rPr>
            </a:br>
            <a:r>
              <a:rPr lang="en-GB" dirty="0" smtClean="0">
                <a:solidFill>
                  <a:schemeClr val="accent1">
                    <a:lumMod val="50000"/>
                  </a:schemeClr>
                </a:solidFill>
              </a:rPr>
              <a:t> </a:t>
            </a:r>
            <a:endParaRPr lang="en-GB" dirty="0">
              <a:solidFill>
                <a:schemeClr val="accent1">
                  <a:lumMod val="50000"/>
                </a:schemeClr>
              </a:solidFill>
            </a:endParaRPr>
          </a:p>
        </p:txBody>
      </p:sp>
      <p:pic>
        <p:nvPicPr>
          <p:cNvPr id="4" name="Picture 1" descr="Enter"/>
          <p:cNvPicPr/>
          <p:nvPr/>
        </p:nvPicPr>
        <p:blipFill>
          <a:blip r:embed="rId2">
            <a:extLst>
              <a:ext uri="{28A0092B-C50C-407E-A947-70E740481C1C}">
                <a14:useLocalDpi xmlns:a14="http://schemas.microsoft.com/office/drawing/2010/main" val="0"/>
              </a:ext>
            </a:extLst>
          </a:blip>
          <a:srcRect/>
          <a:stretch>
            <a:fillRect/>
          </a:stretch>
        </p:blipFill>
        <p:spPr bwMode="auto">
          <a:xfrm>
            <a:off x="186373" y="241936"/>
            <a:ext cx="1209040" cy="384810"/>
          </a:xfrm>
          <a:prstGeom prst="rect">
            <a:avLst/>
          </a:prstGeom>
          <a:noFill/>
          <a:ln>
            <a:noFill/>
          </a:ln>
        </p:spPr>
      </p:pic>
      <p:pic>
        <p:nvPicPr>
          <p:cNvPr id="5" name="Picture 6" descr="http://moodle.isq.pt/pluginfile.php/640/course/section/256/Picture_final.png"/>
          <p:cNvPicPr/>
          <p:nvPr/>
        </p:nvPicPr>
        <p:blipFill rotWithShape="1">
          <a:blip r:embed="rId3">
            <a:extLst>
              <a:ext uri="{28A0092B-C50C-407E-A947-70E740481C1C}">
                <a14:useLocalDpi xmlns:a14="http://schemas.microsoft.com/office/drawing/2010/main" val="0"/>
              </a:ext>
            </a:extLst>
          </a:blip>
          <a:srcRect l="28994" r="33804" b="51016"/>
          <a:stretch/>
        </p:blipFill>
        <p:spPr bwMode="auto">
          <a:xfrm>
            <a:off x="9477375" y="6159817"/>
            <a:ext cx="2600325" cy="579120"/>
          </a:xfrm>
          <a:prstGeom prst="rect">
            <a:avLst/>
          </a:prstGeom>
          <a:noFill/>
          <a:ln>
            <a:noFill/>
          </a:ln>
          <a:extLst>
            <a:ext uri="{53640926-AAD7-44D8-BBD7-CCE9431645EC}">
              <a14:shadowObscured xmlns:a14="http://schemas.microsoft.com/office/drawing/2010/main"/>
            </a:ext>
          </a:extLst>
        </p:spPr>
      </p:pic>
      <p:pic>
        <p:nvPicPr>
          <p:cNvPr id="6" name="Picture 2" descr="http://www.best.at/upload/images/site/erasmusklein_70.jpg"/>
          <p:cNvPicPr/>
          <p:nvPr/>
        </p:nvPicPr>
        <p:blipFill>
          <a:blip r:embed="rId4">
            <a:extLst>
              <a:ext uri="{28A0092B-C50C-407E-A947-70E740481C1C}">
                <a14:useLocalDpi xmlns:a14="http://schemas.microsoft.com/office/drawing/2010/main" val="0"/>
              </a:ext>
            </a:extLst>
          </a:blip>
          <a:srcRect/>
          <a:stretch>
            <a:fillRect/>
          </a:stretch>
        </p:blipFill>
        <p:spPr bwMode="auto">
          <a:xfrm>
            <a:off x="186373" y="6449377"/>
            <a:ext cx="1162050" cy="238125"/>
          </a:xfrm>
          <a:prstGeom prst="rect">
            <a:avLst/>
          </a:prstGeom>
          <a:noFill/>
          <a:ln>
            <a:noFill/>
          </a:ln>
        </p:spPr>
      </p:pic>
    </p:spTree>
    <p:extLst>
      <p:ext uri="{BB962C8B-B14F-4D97-AF65-F5344CB8AC3E}">
        <p14:creationId xmlns:p14="http://schemas.microsoft.com/office/powerpoint/2010/main" val="4251884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Discurso, BalÃ£o, Falar, Bolha, ModeraÃ§Ã£o"/>
          <p:cNvPicPr>
            <a:picLocks noChangeAspect="1" noChangeArrowheads="1"/>
          </p:cNvPicPr>
          <p:nvPr/>
        </p:nvPicPr>
        <p:blipFill rotWithShape="1">
          <a:blip r:embed="rId2">
            <a:extLst>
              <a:ext uri="{28A0092B-C50C-407E-A947-70E740481C1C}">
                <a14:useLocalDpi xmlns:a14="http://schemas.microsoft.com/office/drawing/2010/main" val="0"/>
              </a:ext>
            </a:extLst>
          </a:blip>
          <a:srcRect l="22428" r="17765"/>
          <a:stretch/>
        </p:blipFill>
        <p:spPr bwMode="auto">
          <a:xfrm>
            <a:off x="8857129" y="140235"/>
            <a:ext cx="3334871" cy="5576049"/>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1240847" y="2805370"/>
            <a:ext cx="9382126" cy="4377100"/>
          </a:xfrm>
        </p:spPr>
        <p:txBody>
          <a:bodyPr>
            <a:normAutofit fontScale="90000"/>
          </a:bodyPr>
          <a:lstStyle/>
          <a:p>
            <a:pPr algn="l"/>
            <a:r>
              <a:rPr lang="en-GB" sz="3100" b="1" dirty="0" err="1" smtClean="0">
                <a:solidFill>
                  <a:schemeClr val="accent1">
                    <a:lumMod val="50000"/>
                  </a:schemeClr>
                </a:solidFill>
              </a:rPr>
              <a:t>Partes</a:t>
            </a:r>
            <a:r>
              <a:rPr lang="en-GB" sz="3100" b="1" dirty="0" smtClean="0">
                <a:solidFill>
                  <a:schemeClr val="accent1">
                    <a:lumMod val="50000"/>
                  </a:schemeClr>
                </a:solidFill>
              </a:rPr>
              <a:t> do </a:t>
            </a:r>
            <a:r>
              <a:rPr lang="en-GB" sz="3100" b="1" dirty="0" err="1" smtClean="0">
                <a:solidFill>
                  <a:schemeClr val="accent1">
                    <a:lumMod val="50000"/>
                  </a:schemeClr>
                </a:solidFill>
              </a:rPr>
              <a:t>discurso</a:t>
            </a:r>
            <a:r>
              <a:rPr lang="en-GB" sz="3100" b="1" dirty="0">
                <a:solidFill>
                  <a:schemeClr val="accent1">
                    <a:lumMod val="50000"/>
                  </a:schemeClr>
                </a:solidFill>
              </a:rPr>
              <a:t/>
            </a:r>
            <a:br>
              <a:rPr lang="en-GB" sz="3100" b="1" dirty="0">
                <a:solidFill>
                  <a:schemeClr val="accent1">
                    <a:lumMod val="50000"/>
                  </a:schemeClr>
                </a:solidFill>
              </a:rPr>
            </a:br>
            <a:r>
              <a:rPr lang="en-GB" sz="3100" dirty="0">
                <a:solidFill>
                  <a:schemeClr val="accent1">
                    <a:lumMod val="50000"/>
                  </a:schemeClr>
                </a:solidFill>
              </a:rPr>
              <a:t/>
            </a:r>
            <a:br>
              <a:rPr lang="en-GB" sz="3100" dirty="0">
                <a:solidFill>
                  <a:schemeClr val="accent1">
                    <a:lumMod val="50000"/>
                  </a:schemeClr>
                </a:solidFill>
              </a:rPr>
            </a:br>
            <a:r>
              <a:rPr lang="en-GB" sz="3100" b="1" dirty="0">
                <a:solidFill>
                  <a:schemeClr val="accent1">
                    <a:lumMod val="50000"/>
                  </a:schemeClr>
                </a:solidFill>
              </a:rPr>
              <a:t>1 </a:t>
            </a:r>
            <a:r>
              <a:rPr lang="en-GB" sz="3100" dirty="0" smtClean="0">
                <a:solidFill>
                  <a:schemeClr val="accent1">
                    <a:lumMod val="50000"/>
                  </a:schemeClr>
                </a:solidFill>
              </a:rPr>
              <a:t>–</a:t>
            </a:r>
            <a:r>
              <a:rPr lang="en-GB" sz="3100" dirty="0" smtClean="0">
                <a:solidFill>
                  <a:schemeClr val="accent1">
                    <a:lumMod val="50000"/>
                  </a:schemeClr>
                </a:solidFill>
              </a:rPr>
              <a:t>O </a:t>
            </a:r>
            <a:r>
              <a:rPr lang="en-GB" sz="3100" dirty="0" err="1" smtClean="0">
                <a:solidFill>
                  <a:schemeClr val="accent1">
                    <a:lumMod val="50000"/>
                  </a:schemeClr>
                </a:solidFill>
              </a:rPr>
              <a:t>início</a:t>
            </a:r>
            <a:r>
              <a:rPr lang="en-GB" sz="3100" dirty="0" smtClean="0">
                <a:solidFill>
                  <a:schemeClr val="accent1">
                    <a:lumMod val="50000"/>
                  </a:schemeClr>
                </a:solidFill>
              </a:rPr>
              <a:t> </a:t>
            </a:r>
            <a:r>
              <a:rPr lang="en-GB" sz="3100" dirty="0">
                <a:solidFill>
                  <a:schemeClr val="accent1">
                    <a:lumMod val="50000"/>
                  </a:schemeClr>
                </a:solidFill>
              </a:rPr>
              <a:t>(5 </a:t>
            </a:r>
            <a:r>
              <a:rPr lang="en-GB" sz="3100" dirty="0" err="1">
                <a:solidFill>
                  <a:schemeClr val="accent1">
                    <a:lumMod val="50000"/>
                  </a:schemeClr>
                </a:solidFill>
              </a:rPr>
              <a:t>seg</a:t>
            </a:r>
            <a:r>
              <a:rPr lang="en-GB" sz="3100" dirty="0">
                <a:solidFill>
                  <a:schemeClr val="accent1">
                    <a:lumMod val="50000"/>
                  </a:schemeClr>
                </a:solidFill>
              </a:rPr>
              <a:t>)</a:t>
            </a:r>
            <a:r>
              <a:rPr lang="en-GB" sz="3100" dirty="0">
                <a:solidFill>
                  <a:schemeClr val="accent1">
                    <a:lumMod val="50000"/>
                  </a:schemeClr>
                </a:solidFill>
              </a:rPr>
              <a:t/>
            </a:r>
            <a:br>
              <a:rPr lang="en-GB" sz="3100" dirty="0">
                <a:solidFill>
                  <a:schemeClr val="accent1">
                    <a:lumMod val="50000"/>
                  </a:schemeClr>
                </a:solidFill>
              </a:rPr>
            </a:br>
            <a:r>
              <a:rPr lang="pt-PT" sz="3100" dirty="0">
                <a:solidFill>
                  <a:schemeClr val="accent1">
                    <a:lumMod val="50000"/>
                  </a:schemeClr>
                </a:solidFill>
              </a:rPr>
              <a:t>Diga quem </a:t>
            </a:r>
            <a:r>
              <a:rPr lang="pt-PT" sz="3100" dirty="0" smtClean="0">
                <a:solidFill>
                  <a:schemeClr val="accent1">
                    <a:lumMod val="50000"/>
                  </a:schemeClr>
                </a:solidFill>
              </a:rPr>
              <a:t>é: </a:t>
            </a:r>
            <a:r>
              <a:rPr lang="pt-PT" sz="3100" dirty="0">
                <a:solidFill>
                  <a:schemeClr val="accent1">
                    <a:lumMod val="50000"/>
                  </a:schemeClr>
                </a:solidFill>
              </a:rPr>
              <a:t>nome, título e onde </a:t>
            </a:r>
            <a:r>
              <a:rPr lang="pt-PT" sz="3100" dirty="0" smtClean="0">
                <a:solidFill>
                  <a:schemeClr val="accent1">
                    <a:lumMod val="50000"/>
                  </a:schemeClr>
                </a:solidFill>
              </a:rPr>
              <a:t>está</a:t>
            </a:r>
            <a:r>
              <a:rPr lang="pt-PT" sz="3100" dirty="0">
                <a:solidFill>
                  <a:schemeClr val="accent1">
                    <a:lumMod val="50000"/>
                  </a:schemeClr>
                </a:solidFill>
              </a:rPr>
              <a:t>.</a:t>
            </a:r>
            <a:r>
              <a:rPr lang="en-GB" sz="3100" dirty="0">
                <a:solidFill>
                  <a:schemeClr val="accent1">
                    <a:lumMod val="50000"/>
                  </a:schemeClr>
                </a:solidFill>
              </a:rPr>
              <a:t/>
            </a:r>
            <a:br>
              <a:rPr lang="en-GB" sz="3100" dirty="0">
                <a:solidFill>
                  <a:schemeClr val="accent1">
                    <a:lumMod val="50000"/>
                  </a:schemeClr>
                </a:solidFill>
              </a:rPr>
            </a:br>
            <a:r>
              <a:rPr lang="en-GB" sz="3100" dirty="0">
                <a:solidFill>
                  <a:schemeClr val="accent1">
                    <a:lumMod val="50000"/>
                  </a:schemeClr>
                </a:solidFill>
              </a:rPr>
              <a:t/>
            </a:r>
            <a:br>
              <a:rPr lang="en-GB" sz="3100" dirty="0">
                <a:solidFill>
                  <a:schemeClr val="accent1">
                    <a:lumMod val="50000"/>
                  </a:schemeClr>
                </a:solidFill>
              </a:rPr>
            </a:br>
            <a:r>
              <a:rPr lang="en-GB" sz="3100" b="1" dirty="0">
                <a:solidFill>
                  <a:schemeClr val="accent1">
                    <a:lumMod val="50000"/>
                  </a:schemeClr>
                </a:solidFill>
              </a:rPr>
              <a:t>2</a:t>
            </a:r>
            <a:r>
              <a:rPr lang="en-GB" sz="3100" dirty="0">
                <a:solidFill>
                  <a:schemeClr val="accent1">
                    <a:lumMod val="50000"/>
                  </a:schemeClr>
                </a:solidFill>
              </a:rPr>
              <a:t> – </a:t>
            </a:r>
            <a:r>
              <a:rPr lang="en-GB" sz="3100" dirty="0">
                <a:solidFill>
                  <a:schemeClr val="accent1">
                    <a:lumMod val="50000"/>
                  </a:schemeClr>
                </a:solidFill>
              </a:rPr>
              <a:t>O</a:t>
            </a:r>
            <a:r>
              <a:rPr lang="en-GB" sz="3100" dirty="0" smtClean="0">
                <a:solidFill>
                  <a:schemeClr val="accent1">
                    <a:lumMod val="50000"/>
                  </a:schemeClr>
                </a:solidFill>
              </a:rPr>
              <a:t> </a:t>
            </a:r>
            <a:r>
              <a:rPr lang="en-GB" sz="3100" dirty="0" err="1" smtClean="0">
                <a:solidFill>
                  <a:schemeClr val="accent1">
                    <a:lumMod val="50000"/>
                  </a:schemeClr>
                </a:solidFill>
              </a:rPr>
              <a:t>problema</a:t>
            </a:r>
            <a:r>
              <a:rPr lang="en-GB" sz="3100" dirty="0" smtClean="0">
                <a:solidFill>
                  <a:schemeClr val="accent1">
                    <a:lumMod val="50000"/>
                  </a:schemeClr>
                </a:solidFill>
              </a:rPr>
              <a:t> </a:t>
            </a:r>
            <a:r>
              <a:rPr lang="en-GB" sz="3100" dirty="0">
                <a:solidFill>
                  <a:schemeClr val="accent1">
                    <a:lumMod val="50000"/>
                  </a:schemeClr>
                </a:solidFill>
              </a:rPr>
              <a:t>(10 </a:t>
            </a:r>
            <a:r>
              <a:rPr lang="en-GB" sz="3100" dirty="0" err="1" smtClean="0">
                <a:solidFill>
                  <a:schemeClr val="accent1">
                    <a:lumMod val="50000"/>
                  </a:schemeClr>
                </a:solidFill>
              </a:rPr>
              <a:t>seg</a:t>
            </a:r>
            <a:r>
              <a:rPr lang="en-GB" sz="3100" dirty="0" smtClean="0">
                <a:solidFill>
                  <a:schemeClr val="accent1">
                    <a:lumMod val="50000"/>
                  </a:schemeClr>
                </a:solidFill>
              </a:rPr>
              <a:t>)</a:t>
            </a:r>
            <a:r>
              <a:rPr lang="en-GB" sz="3100" dirty="0" smtClean="0">
                <a:solidFill>
                  <a:schemeClr val="accent1">
                    <a:lumMod val="50000"/>
                  </a:schemeClr>
                </a:solidFill>
              </a:rPr>
              <a:t/>
            </a:r>
            <a:br>
              <a:rPr lang="en-GB" sz="3100" dirty="0" smtClean="0">
                <a:solidFill>
                  <a:schemeClr val="accent1">
                    <a:lumMod val="50000"/>
                  </a:schemeClr>
                </a:solidFill>
              </a:rPr>
            </a:br>
            <a:r>
              <a:rPr lang="pt-PT" sz="3100" dirty="0" smtClean="0">
                <a:solidFill>
                  <a:schemeClr val="accent1">
                    <a:lumMod val="50000"/>
                  </a:schemeClr>
                </a:solidFill>
              </a:rPr>
              <a:t>Indique </a:t>
            </a:r>
            <a:r>
              <a:rPr lang="pt-PT" sz="3100" dirty="0">
                <a:solidFill>
                  <a:schemeClr val="accent1">
                    <a:lumMod val="50000"/>
                  </a:schemeClr>
                </a:solidFill>
              </a:rPr>
              <a:t>o problema que </a:t>
            </a:r>
            <a:r>
              <a:rPr lang="pt-PT" sz="3100" dirty="0" smtClean="0">
                <a:solidFill>
                  <a:schemeClr val="accent1">
                    <a:lumMod val="50000"/>
                  </a:schemeClr>
                </a:solidFill>
              </a:rPr>
              <a:t>teve por base a </a:t>
            </a:r>
            <a:r>
              <a:rPr lang="pt-PT" sz="3100" dirty="0">
                <a:solidFill>
                  <a:schemeClr val="accent1">
                    <a:lumMod val="50000"/>
                  </a:schemeClr>
                </a:solidFill>
              </a:rPr>
              <a:t>sua ideia e como decidiu resolver o problema.</a:t>
            </a:r>
            <a:r>
              <a:rPr lang="en-GB" sz="3100" dirty="0" smtClean="0">
                <a:solidFill>
                  <a:schemeClr val="accent1">
                    <a:lumMod val="50000"/>
                  </a:schemeClr>
                </a:solidFill>
              </a:rPr>
              <a:t/>
            </a:r>
            <a:br>
              <a:rPr lang="en-GB" sz="3100" dirty="0" smtClean="0">
                <a:solidFill>
                  <a:schemeClr val="accent1">
                    <a:lumMod val="50000"/>
                  </a:schemeClr>
                </a:solidFill>
              </a:rPr>
            </a:br>
            <a:r>
              <a:rPr lang="en-GB" sz="3100" dirty="0">
                <a:solidFill>
                  <a:schemeClr val="accent1">
                    <a:lumMod val="50000"/>
                  </a:schemeClr>
                </a:solidFill>
              </a:rPr>
              <a:t/>
            </a:r>
            <a:br>
              <a:rPr lang="en-GB" sz="3100" dirty="0">
                <a:solidFill>
                  <a:schemeClr val="accent1">
                    <a:lumMod val="50000"/>
                  </a:schemeClr>
                </a:solidFill>
              </a:rPr>
            </a:br>
            <a:r>
              <a:rPr lang="en-GB" sz="3100" b="1" dirty="0">
                <a:solidFill>
                  <a:schemeClr val="accent1">
                    <a:lumMod val="50000"/>
                  </a:schemeClr>
                </a:solidFill>
              </a:rPr>
              <a:t>3</a:t>
            </a:r>
            <a:r>
              <a:rPr lang="en-GB" sz="3100" dirty="0">
                <a:solidFill>
                  <a:schemeClr val="accent1">
                    <a:lumMod val="50000"/>
                  </a:schemeClr>
                </a:solidFill>
              </a:rPr>
              <a:t> – </a:t>
            </a:r>
            <a:r>
              <a:rPr lang="en-GB" sz="3100" dirty="0" smtClean="0">
                <a:solidFill>
                  <a:schemeClr val="accent1">
                    <a:lumMod val="50000"/>
                  </a:schemeClr>
                </a:solidFill>
              </a:rPr>
              <a:t>A </a:t>
            </a:r>
            <a:r>
              <a:rPr lang="en-GB" sz="3100" dirty="0" err="1" smtClean="0">
                <a:solidFill>
                  <a:schemeClr val="accent1">
                    <a:lumMod val="50000"/>
                  </a:schemeClr>
                </a:solidFill>
              </a:rPr>
              <a:t>sua</a:t>
            </a:r>
            <a:r>
              <a:rPr lang="en-GB" sz="3100" dirty="0" smtClean="0">
                <a:solidFill>
                  <a:schemeClr val="accent1">
                    <a:lumMod val="50000"/>
                  </a:schemeClr>
                </a:solidFill>
              </a:rPr>
              <a:t> </a:t>
            </a:r>
            <a:r>
              <a:rPr lang="en-GB" sz="3100" dirty="0" err="1" smtClean="0">
                <a:solidFill>
                  <a:schemeClr val="accent1">
                    <a:lumMod val="50000"/>
                  </a:schemeClr>
                </a:solidFill>
              </a:rPr>
              <a:t>solução</a:t>
            </a:r>
            <a:r>
              <a:rPr lang="en-GB" sz="3100" dirty="0" smtClean="0">
                <a:solidFill>
                  <a:schemeClr val="accent1">
                    <a:lumMod val="50000"/>
                  </a:schemeClr>
                </a:solidFill>
              </a:rPr>
              <a:t>(10 </a:t>
            </a:r>
            <a:r>
              <a:rPr lang="en-GB" sz="3100" dirty="0" err="1" smtClean="0">
                <a:solidFill>
                  <a:schemeClr val="accent1">
                    <a:lumMod val="50000"/>
                  </a:schemeClr>
                </a:solidFill>
              </a:rPr>
              <a:t>seg</a:t>
            </a:r>
            <a:r>
              <a:rPr lang="en-GB" sz="3100" dirty="0" smtClean="0">
                <a:solidFill>
                  <a:schemeClr val="accent1">
                    <a:lumMod val="50000"/>
                  </a:schemeClr>
                </a:solidFill>
              </a:rPr>
              <a:t>)</a:t>
            </a:r>
            <a:r>
              <a:rPr lang="en-GB" sz="3100" dirty="0">
                <a:solidFill>
                  <a:schemeClr val="accent1">
                    <a:lumMod val="50000"/>
                  </a:schemeClr>
                </a:solidFill>
              </a:rPr>
              <a:t/>
            </a:r>
            <a:br>
              <a:rPr lang="en-GB" sz="3100" dirty="0">
                <a:solidFill>
                  <a:schemeClr val="accent1">
                    <a:lumMod val="50000"/>
                  </a:schemeClr>
                </a:solidFill>
              </a:rPr>
            </a:br>
            <a:r>
              <a:rPr lang="pt-PT" sz="3100" dirty="0" smtClean="0">
                <a:solidFill>
                  <a:schemeClr val="accent1">
                    <a:lumMod val="50000"/>
                  </a:schemeClr>
                </a:solidFill>
              </a:rPr>
              <a:t>Explique </a:t>
            </a:r>
            <a:r>
              <a:rPr lang="pt-PT" sz="3100" dirty="0">
                <a:solidFill>
                  <a:schemeClr val="accent1">
                    <a:lumMod val="50000"/>
                  </a:schemeClr>
                </a:solidFill>
              </a:rPr>
              <a:t>como </a:t>
            </a:r>
            <a:r>
              <a:rPr lang="pt-PT" sz="3100" dirty="0" smtClean="0">
                <a:solidFill>
                  <a:schemeClr val="accent1">
                    <a:lumMod val="50000"/>
                  </a:schemeClr>
                </a:solidFill>
              </a:rPr>
              <a:t>ajuda </a:t>
            </a:r>
            <a:r>
              <a:rPr lang="pt-PT" sz="3100" dirty="0">
                <a:solidFill>
                  <a:schemeClr val="accent1">
                    <a:lumMod val="50000"/>
                  </a:schemeClr>
                </a:solidFill>
              </a:rPr>
              <a:t>as pessoas e o que torna sua ideia única.</a:t>
            </a:r>
            <a:r>
              <a:rPr lang="en-GB" sz="3100" dirty="0">
                <a:solidFill>
                  <a:schemeClr val="accent1">
                    <a:lumMod val="50000"/>
                  </a:schemeClr>
                </a:solidFill>
              </a:rPr>
              <a:t/>
            </a:r>
            <a:br>
              <a:rPr lang="en-GB" sz="3100" dirty="0">
                <a:solidFill>
                  <a:schemeClr val="accent1">
                    <a:lumMod val="50000"/>
                  </a:schemeClr>
                </a:solidFill>
              </a:rPr>
            </a:br>
            <a:r>
              <a:rPr lang="en-GB" sz="3100" dirty="0">
                <a:solidFill>
                  <a:schemeClr val="accent1">
                    <a:lumMod val="50000"/>
                  </a:schemeClr>
                </a:solidFill>
              </a:rPr>
              <a:t/>
            </a:r>
            <a:br>
              <a:rPr lang="en-GB" sz="3100" dirty="0">
                <a:solidFill>
                  <a:schemeClr val="accent1">
                    <a:lumMod val="50000"/>
                  </a:schemeClr>
                </a:solidFill>
              </a:rPr>
            </a:br>
            <a:r>
              <a:rPr lang="en-GB" sz="3100" b="1" dirty="0">
                <a:solidFill>
                  <a:schemeClr val="accent1">
                    <a:lumMod val="50000"/>
                  </a:schemeClr>
                </a:solidFill>
              </a:rPr>
              <a:t>4 </a:t>
            </a:r>
            <a:r>
              <a:rPr lang="en-GB" sz="3100" dirty="0">
                <a:solidFill>
                  <a:schemeClr val="accent1">
                    <a:lumMod val="50000"/>
                  </a:schemeClr>
                </a:solidFill>
              </a:rPr>
              <a:t>– </a:t>
            </a:r>
            <a:r>
              <a:rPr lang="en-GB" sz="3100" dirty="0" err="1" smtClean="0">
                <a:solidFill>
                  <a:schemeClr val="accent1">
                    <a:lumMod val="50000"/>
                  </a:schemeClr>
                </a:solidFill>
              </a:rPr>
              <a:t>Compromisso</a:t>
            </a:r>
            <a:r>
              <a:rPr lang="en-GB" sz="3100" dirty="0" smtClean="0">
                <a:solidFill>
                  <a:schemeClr val="accent1">
                    <a:lumMod val="50000"/>
                  </a:schemeClr>
                </a:solidFill>
              </a:rPr>
              <a:t> </a:t>
            </a:r>
            <a:r>
              <a:rPr lang="en-GB" sz="3100" dirty="0" smtClean="0">
                <a:solidFill>
                  <a:schemeClr val="accent1">
                    <a:lumMod val="50000"/>
                  </a:schemeClr>
                </a:solidFill>
              </a:rPr>
              <a:t>(5 </a:t>
            </a:r>
            <a:r>
              <a:rPr lang="en-GB" sz="3100" dirty="0" err="1" smtClean="0">
                <a:solidFill>
                  <a:schemeClr val="accent1">
                    <a:lumMod val="50000"/>
                  </a:schemeClr>
                </a:solidFill>
              </a:rPr>
              <a:t>seg</a:t>
            </a:r>
            <a:r>
              <a:rPr lang="en-GB" sz="3100" dirty="0" smtClean="0">
                <a:solidFill>
                  <a:schemeClr val="accent1">
                    <a:lumMod val="50000"/>
                  </a:schemeClr>
                </a:solidFill>
              </a:rPr>
              <a:t>)</a:t>
            </a:r>
            <a:r>
              <a:rPr lang="en-GB" dirty="0" smtClean="0"/>
              <a:t/>
            </a:r>
            <a:br>
              <a:rPr lang="en-GB" dirty="0" smtClean="0"/>
            </a:br>
            <a:r>
              <a:rPr lang="pt-PT" sz="3100" dirty="0" smtClean="0">
                <a:solidFill>
                  <a:schemeClr val="accent1">
                    <a:lumMod val="50000"/>
                  </a:schemeClr>
                </a:solidFill>
              </a:rPr>
              <a:t>Faça </a:t>
            </a:r>
            <a:r>
              <a:rPr lang="pt-PT" sz="3100" dirty="0">
                <a:solidFill>
                  <a:schemeClr val="accent1">
                    <a:lumMod val="50000"/>
                  </a:schemeClr>
                </a:solidFill>
              </a:rPr>
              <a:t>uma pergunta que deve </a:t>
            </a:r>
            <a:r>
              <a:rPr lang="pt-PT" sz="3100" dirty="0" smtClean="0">
                <a:solidFill>
                  <a:schemeClr val="accent1">
                    <a:lumMod val="50000"/>
                  </a:schemeClr>
                </a:solidFill>
              </a:rPr>
              <a:t>estar </a:t>
            </a:r>
            <a:r>
              <a:rPr lang="pt-PT" sz="3100" dirty="0">
                <a:solidFill>
                  <a:schemeClr val="accent1">
                    <a:lumMod val="50000"/>
                  </a:schemeClr>
                </a:solidFill>
              </a:rPr>
              <a:t>adaptada à pessoa que </a:t>
            </a:r>
            <a:r>
              <a:rPr lang="pt-PT" sz="3100" dirty="0" smtClean="0">
                <a:solidFill>
                  <a:schemeClr val="accent1">
                    <a:lumMod val="50000"/>
                  </a:schemeClr>
                </a:solidFill>
              </a:rPr>
              <a:t>está a abordar.</a:t>
            </a:r>
            <a:r>
              <a:rPr lang="en-GB" dirty="0" smtClean="0"/>
              <a:t/>
            </a:r>
            <a:br>
              <a:rPr lang="en-GB" dirty="0" smtClean="0"/>
            </a:br>
            <a:endParaRPr lang="en-GB" dirty="0"/>
          </a:p>
        </p:txBody>
      </p:sp>
      <p:pic>
        <p:nvPicPr>
          <p:cNvPr id="4" name="Picture 1" descr="Enter"/>
          <p:cNvPicPr/>
          <p:nvPr/>
        </p:nvPicPr>
        <p:blipFill>
          <a:blip r:embed="rId3">
            <a:extLst>
              <a:ext uri="{28A0092B-C50C-407E-A947-70E740481C1C}">
                <a14:useLocalDpi xmlns:a14="http://schemas.microsoft.com/office/drawing/2010/main" val="0"/>
              </a:ext>
            </a:extLst>
          </a:blip>
          <a:srcRect/>
          <a:stretch>
            <a:fillRect/>
          </a:stretch>
        </p:blipFill>
        <p:spPr bwMode="auto">
          <a:xfrm>
            <a:off x="186373" y="241936"/>
            <a:ext cx="1209040" cy="384810"/>
          </a:xfrm>
          <a:prstGeom prst="rect">
            <a:avLst/>
          </a:prstGeom>
          <a:noFill/>
          <a:ln>
            <a:noFill/>
          </a:ln>
        </p:spPr>
      </p:pic>
      <p:pic>
        <p:nvPicPr>
          <p:cNvPr id="5" name="Picture 6" descr="http://moodle.isq.pt/pluginfile.php/640/course/section/256/Picture_final.png"/>
          <p:cNvPicPr/>
          <p:nvPr/>
        </p:nvPicPr>
        <p:blipFill rotWithShape="1">
          <a:blip r:embed="rId4">
            <a:extLst>
              <a:ext uri="{28A0092B-C50C-407E-A947-70E740481C1C}">
                <a14:useLocalDpi xmlns:a14="http://schemas.microsoft.com/office/drawing/2010/main" val="0"/>
              </a:ext>
            </a:extLst>
          </a:blip>
          <a:srcRect l="28994" r="33804" b="51016"/>
          <a:stretch/>
        </p:blipFill>
        <p:spPr bwMode="auto">
          <a:xfrm>
            <a:off x="9477375" y="6159817"/>
            <a:ext cx="2600325" cy="579120"/>
          </a:xfrm>
          <a:prstGeom prst="rect">
            <a:avLst/>
          </a:prstGeom>
          <a:noFill/>
          <a:ln>
            <a:noFill/>
          </a:ln>
          <a:extLst>
            <a:ext uri="{53640926-AAD7-44D8-BBD7-CCE9431645EC}">
              <a14:shadowObscured xmlns:a14="http://schemas.microsoft.com/office/drawing/2010/main"/>
            </a:ext>
          </a:extLst>
        </p:spPr>
      </p:pic>
      <p:pic>
        <p:nvPicPr>
          <p:cNvPr id="6" name="Picture 2" descr="http://www.best.at/upload/images/site/erasmusklein_70.jpg"/>
          <p:cNvPicPr/>
          <p:nvPr/>
        </p:nvPicPr>
        <p:blipFill>
          <a:blip r:embed="rId5">
            <a:extLst>
              <a:ext uri="{28A0092B-C50C-407E-A947-70E740481C1C}">
                <a14:useLocalDpi xmlns:a14="http://schemas.microsoft.com/office/drawing/2010/main" val="0"/>
              </a:ext>
            </a:extLst>
          </a:blip>
          <a:srcRect/>
          <a:stretch>
            <a:fillRect/>
          </a:stretch>
        </p:blipFill>
        <p:spPr bwMode="auto">
          <a:xfrm>
            <a:off x="186373" y="6449377"/>
            <a:ext cx="1162050" cy="238125"/>
          </a:xfrm>
          <a:prstGeom prst="rect">
            <a:avLst/>
          </a:prstGeom>
          <a:noFill/>
          <a:ln>
            <a:noFill/>
          </a:ln>
        </p:spPr>
      </p:pic>
    </p:spTree>
    <p:extLst>
      <p:ext uri="{BB962C8B-B14F-4D97-AF65-F5344CB8AC3E}">
        <p14:creationId xmlns:p14="http://schemas.microsoft.com/office/powerpoint/2010/main" val="3741749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35047" y="5664200"/>
            <a:ext cx="9144000" cy="2387600"/>
          </a:xfrm>
        </p:spPr>
        <p:txBody>
          <a:bodyPr>
            <a:normAutofit fontScale="90000"/>
          </a:bodyPr>
          <a:lstStyle/>
          <a:p>
            <a:pPr algn="l"/>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smtClean="0">
                <a:solidFill>
                  <a:schemeClr val="accent1">
                    <a:lumMod val="50000"/>
                  </a:schemeClr>
                </a:solidFill>
              </a:rPr>
              <a:t/>
            </a:r>
            <a:br>
              <a:rPr lang="en-US" sz="3100" b="1" dirty="0" smtClean="0">
                <a:solidFill>
                  <a:schemeClr val="accent1">
                    <a:lumMod val="50000"/>
                  </a:schemeClr>
                </a:solidFill>
              </a:rPr>
            </a:br>
            <a:r>
              <a:rPr lang="en-US" sz="3100" b="1" dirty="0">
                <a:solidFill>
                  <a:schemeClr val="accent1">
                    <a:lumMod val="50000"/>
                  </a:schemeClr>
                </a:solidFill>
              </a:rPr>
              <a:t/>
            </a:r>
            <a:br>
              <a:rPr lang="en-US" sz="3100" b="1" dirty="0">
                <a:solidFill>
                  <a:schemeClr val="accent1">
                    <a:lumMod val="50000"/>
                  </a:schemeClr>
                </a:solidFill>
              </a:rPr>
            </a:br>
            <a:r>
              <a:rPr lang="pt-PT" sz="3600" b="1" dirty="0" smtClean="0">
                <a:solidFill>
                  <a:schemeClr val="accent1">
                    <a:lumMod val="50000"/>
                  </a:schemeClr>
                </a:solidFill>
              </a:rPr>
              <a:t>Passos </a:t>
            </a:r>
            <a:r>
              <a:rPr lang="pt-PT" sz="3600" b="1" dirty="0">
                <a:solidFill>
                  <a:schemeClr val="accent1">
                    <a:lumMod val="50000"/>
                  </a:schemeClr>
                </a:solidFill>
              </a:rPr>
              <a:t>para criar o melhor </a:t>
            </a:r>
            <a:r>
              <a:rPr lang="pt-PT" sz="3600" b="1" dirty="0" smtClean="0">
                <a:solidFill>
                  <a:schemeClr val="accent1">
                    <a:lumMod val="50000"/>
                  </a:schemeClr>
                </a:solidFill>
              </a:rPr>
              <a:t>discurso</a:t>
            </a:r>
            <a:r>
              <a:rPr lang="en-US" sz="3600" b="1" dirty="0" smtClean="0">
                <a:solidFill>
                  <a:schemeClr val="accent1">
                    <a:lumMod val="50000"/>
                  </a:schemeClr>
                </a:solidFill>
              </a:rPr>
              <a:t>(1/2)</a:t>
            </a:r>
            <a:r>
              <a:rPr lang="en-US" sz="3600" dirty="0">
                <a:solidFill>
                  <a:schemeClr val="accent1">
                    <a:lumMod val="50000"/>
                  </a:schemeClr>
                </a:solidFill>
              </a:rPr>
              <a:t/>
            </a:r>
            <a:br>
              <a:rPr lang="en-US" sz="3600" dirty="0">
                <a:solidFill>
                  <a:schemeClr val="accent1">
                    <a:lumMod val="50000"/>
                  </a:schemeClr>
                </a:solidFill>
              </a:rPr>
            </a:br>
            <a:r>
              <a:rPr lang="en-US" sz="3600" dirty="0" smtClean="0">
                <a:solidFill>
                  <a:schemeClr val="accent1">
                    <a:lumMod val="50000"/>
                  </a:schemeClr>
                </a:solidFill>
              </a:rPr>
              <a:t>- </a:t>
            </a:r>
            <a:r>
              <a:rPr lang="pt-PT" sz="3600" dirty="0" smtClean="0">
                <a:solidFill>
                  <a:schemeClr val="accent1">
                    <a:lumMod val="50000"/>
                  </a:schemeClr>
                </a:solidFill>
              </a:rPr>
              <a:t>Anote tudo </a:t>
            </a:r>
            <a:r>
              <a:rPr lang="pt-PT" sz="3600" dirty="0">
                <a:solidFill>
                  <a:schemeClr val="accent1">
                    <a:lumMod val="50000"/>
                  </a:schemeClr>
                </a:solidFill>
              </a:rPr>
              <a:t>na </a:t>
            </a:r>
            <a:r>
              <a:rPr lang="pt-PT" sz="3600" dirty="0" smtClean="0">
                <a:solidFill>
                  <a:schemeClr val="accent1">
                    <a:lumMod val="50000"/>
                  </a:schemeClr>
                </a:solidFill>
              </a:rPr>
              <a:t>íntegra, </a:t>
            </a:r>
            <a:r>
              <a:rPr lang="pt-PT" sz="3600" dirty="0">
                <a:solidFill>
                  <a:schemeClr val="accent1">
                    <a:lumMod val="50000"/>
                  </a:schemeClr>
                </a:solidFill>
              </a:rPr>
              <a:t>considerando as partes mencionadas anteriormente. Use uma linguagem clara</a:t>
            </a:r>
            <a:r>
              <a:rPr lang="pt-PT" sz="3600" dirty="0" smtClean="0">
                <a:solidFill>
                  <a:schemeClr val="accent1">
                    <a:lumMod val="50000"/>
                  </a:schemeClr>
                </a:solidFill>
              </a:rPr>
              <a:t>.</a:t>
            </a:r>
            <a:r>
              <a:rPr lang="en-US" sz="3600" dirty="0">
                <a:solidFill>
                  <a:schemeClr val="accent1">
                    <a:lumMod val="50000"/>
                  </a:schemeClr>
                </a:solidFill>
              </a:rPr>
              <a:t/>
            </a:r>
            <a:br>
              <a:rPr lang="en-US" sz="3600" dirty="0">
                <a:solidFill>
                  <a:schemeClr val="accent1">
                    <a:lumMod val="50000"/>
                  </a:schemeClr>
                </a:solidFill>
              </a:rPr>
            </a:br>
            <a:r>
              <a:rPr lang="en-US" sz="3600" dirty="0" smtClean="0">
                <a:solidFill>
                  <a:schemeClr val="accent1">
                    <a:lumMod val="50000"/>
                  </a:schemeClr>
                </a:solidFill>
              </a:rPr>
              <a:t>- </a:t>
            </a:r>
            <a:r>
              <a:rPr lang="en-US" sz="3600" dirty="0">
                <a:solidFill>
                  <a:schemeClr val="accent1">
                    <a:lumMod val="50000"/>
                  </a:schemeClr>
                </a:solidFill>
              </a:rPr>
              <a:t>Leia alto</a:t>
            </a:r>
            <a:r>
              <a:rPr lang="en-US" sz="3600" dirty="0" smtClean="0">
                <a:solidFill>
                  <a:schemeClr val="accent1">
                    <a:lumMod val="50000"/>
                  </a:schemeClr>
                </a:solidFill>
              </a:rPr>
              <a:t>.</a:t>
            </a:r>
            <a:r>
              <a:rPr lang="en-US" sz="3600" dirty="0">
                <a:solidFill>
                  <a:schemeClr val="accent1">
                    <a:lumMod val="50000"/>
                  </a:schemeClr>
                </a:solidFill>
              </a:rPr>
              <a:t/>
            </a:r>
            <a:br>
              <a:rPr lang="en-US" sz="3600" dirty="0">
                <a:solidFill>
                  <a:schemeClr val="accent1">
                    <a:lumMod val="50000"/>
                  </a:schemeClr>
                </a:solidFill>
              </a:rPr>
            </a:br>
            <a:r>
              <a:rPr lang="en-US" sz="3600" dirty="0" smtClean="0">
                <a:solidFill>
                  <a:schemeClr val="accent1">
                    <a:lumMod val="50000"/>
                  </a:schemeClr>
                </a:solidFill>
              </a:rPr>
              <a:t>- </a:t>
            </a:r>
            <a:r>
              <a:rPr lang="pt-PT" sz="3600" dirty="0" smtClean="0">
                <a:solidFill>
                  <a:schemeClr val="accent1">
                    <a:lumMod val="50000"/>
                  </a:schemeClr>
                </a:solidFill>
              </a:rPr>
              <a:t>C</a:t>
            </a:r>
            <a:r>
              <a:rPr lang="pt-PT" sz="3600" dirty="0" smtClean="0">
                <a:solidFill>
                  <a:schemeClr val="accent1">
                    <a:lumMod val="50000"/>
                  </a:schemeClr>
                </a:solidFill>
              </a:rPr>
              <a:t>orte as </a:t>
            </a:r>
            <a:r>
              <a:rPr lang="pt-PT" sz="3600" dirty="0">
                <a:solidFill>
                  <a:schemeClr val="accent1">
                    <a:lumMod val="50000"/>
                  </a:schemeClr>
                </a:solidFill>
              </a:rPr>
              <a:t>informações desnecessárias até que demore 30 segundos.</a:t>
            </a:r>
            <a:r>
              <a:rPr lang="en-US" sz="3100" dirty="0" smtClean="0">
                <a:solidFill>
                  <a:schemeClr val="accent1">
                    <a:lumMod val="50000"/>
                  </a:schemeClr>
                </a:solidFill>
              </a:rPr>
              <a:t/>
            </a:r>
            <a:br>
              <a:rPr lang="en-US" sz="3100" dirty="0" smtClean="0">
                <a:solidFill>
                  <a:schemeClr val="accent1">
                    <a:lumMod val="50000"/>
                  </a:schemeClr>
                </a:solidFill>
              </a:rPr>
            </a:br>
            <a:r>
              <a:rPr lang="en-US" sz="3100" dirty="0">
                <a:solidFill>
                  <a:schemeClr val="accent1">
                    <a:lumMod val="50000"/>
                  </a:schemeClr>
                </a:solidFill>
              </a:rPr>
              <a:t/>
            </a:r>
            <a:br>
              <a:rPr lang="en-US" sz="3100" dirty="0">
                <a:solidFill>
                  <a:schemeClr val="accent1">
                    <a:lumMod val="50000"/>
                  </a:schemeClr>
                </a:solidFill>
              </a:rPr>
            </a:br>
            <a:r>
              <a:rPr lang="en-US" sz="4400" dirty="0" smtClean="0"/>
              <a:t/>
            </a:r>
            <a:br>
              <a:rPr lang="en-US" sz="4400" dirty="0" smtClean="0"/>
            </a:br>
            <a:r>
              <a:rPr lang="en-US" sz="4400" dirty="0" smtClean="0"/>
              <a:t/>
            </a:r>
            <a:br>
              <a:rPr lang="en-US" sz="4400" dirty="0" smtClean="0"/>
            </a:br>
            <a:r>
              <a:rPr lang="en-US" dirty="0" smtClean="0"/>
              <a:t/>
            </a:r>
            <a:br>
              <a:rPr lang="en-US" dirty="0" smtClean="0"/>
            </a:br>
            <a:endParaRPr lang="en-GB" dirty="0"/>
          </a:p>
        </p:txBody>
      </p:sp>
      <p:pic>
        <p:nvPicPr>
          <p:cNvPr id="4" name="Picture 1" descr="Enter"/>
          <p:cNvPicPr/>
          <p:nvPr/>
        </p:nvPicPr>
        <p:blipFill>
          <a:blip r:embed="rId2">
            <a:extLst>
              <a:ext uri="{28A0092B-C50C-407E-A947-70E740481C1C}">
                <a14:useLocalDpi xmlns:a14="http://schemas.microsoft.com/office/drawing/2010/main" val="0"/>
              </a:ext>
            </a:extLst>
          </a:blip>
          <a:srcRect/>
          <a:stretch>
            <a:fillRect/>
          </a:stretch>
        </p:blipFill>
        <p:spPr bwMode="auto">
          <a:xfrm>
            <a:off x="186373" y="241936"/>
            <a:ext cx="1209040" cy="384810"/>
          </a:xfrm>
          <a:prstGeom prst="rect">
            <a:avLst/>
          </a:prstGeom>
          <a:noFill/>
          <a:ln>
            <a:noFill/>
          </a:ln>
        </p:spPr>
      </p:pic>
      <p:pic>
        <p:nvPicPr>
          <p:cNvPr id="5" name="Picture 6" descr="http://moodle.isq.pt/pluginfile.php/640/course/section/256/Picture_final.png"/>
          <p:cNvPicPr/>
          <p:nvPr/>
        </p:nvPicPr>
        <p:blipFill rotWithShape="1">
          <a:blip r:embed="rId3">
            <a:extLst>
              <a:ext uri="{28A0092B-C50C-407E-A947-70E740481C1C}">
                <a14:useLocalDpi xmlns:a14="http://schemas.microsoft.com/office/drawing/2010/main" val="0"/>
              </a:ext>
            </a:extLst>
          </a:blip>
          <a:srcRect l="28994" r="33804" b="51016"/>
          <a:stretch/>
        </p:blipFill>
        <p:spPr bwMode="auto">
          <a:xfrm>
            <a:off x="9477375" y="6159817"/>
            <a:ext cx="2600325" cy="579120"/>
          </a:xfrm>
          <a:prstGeom prst="rect">
            <a:avLst/>
          </a:prstGeom>
          <a:noFill/>
          <a:ln>
            <a:noFill/>
          </a:ln>
          <a:extLst>
            <a:ext uri="{53640926-AAD7-44D8-BBD7-CCE9431645EC}">
              <a14:shadowObscured xmlns:a14="http://schemas.microsoft.com/office/drawing/2010/main"/>
            </a:ext>
          </a:extLst>
        </p:spPr>
      </p:pic>
      <p:pic>
        <p:nvPicPr>
          <p:cNvPr id="6" name="Picture 2" descr="http://www.best.at/upload/images/site/erasmusklein_70.jpg"/>
          <p:cNvPicPr/>
          <p:nvPr/>
        </p:nvPicPr>
        <p:blipFill>
          <a:blip r:embed="rId4">
            <a:extLst>
              <a:ext uri="{28A0092B-C50C-407E-A947-70E740481C1C}">
                <a14:useLocalDpi xmlns:a14="http://schemas.microsoft.com/office/drawing/2010/main" val="0"/>
              </a:ext>
            </a:extLst>
          </a:blip>
          <a:srcRect/>
          <a:stretch>
            <a:fillRect/>
          </a:stretch>
        </p:blipFill>
        <p:spPr bwMode="auto">
          <a:xfrm>
            <a:off x="186373" y="6449377"/>
            <a:ext cx="1162050" cy="238125"/>
          </a:xfrm>
          <a:prstGeom prst="rect">
            <a:avLst/>
          </a:prstGeom>
          <a:noFill/>
          <a:ln>
            <a:noFill/>
          </a:ln>
        </p:spPr>
      </p:pic>
      <p:pic>
        <p:nvPicPr>
          <p:cNvPr id="4104" name="Picture 8" descr="Caneta Marcador MÃ£o A MÃ£o Escrever NegÃ³ci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64057" y="-266398"/>
            <a:ext cx="6074229" cy="404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954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08921" y="3589337"/>
            <a:ext cx="9405937" cy="2387600"/>
          </a:xfrm>
        </p:spPr>
        <p:txBody>
          <a:bodyPr>
            <a:noAutofit/>
          </a:bodyPr>
          <a:lstStyle/>
          <a:p>
            <a:pPr algn="l"/>
            <a:r>
              <a:rPr lang="pt-PT" sz="3200" b="1" dirty="0">
                <a:solidFill>
                  <a:schemeClr val="accent1">
                    <a:lumMod val="50000"/>
                  </a:schemeClr>
                </a:solidFill>
              </a:rPr>
              <a:t>Passos para criar o melhor discurso</a:t>
            </a:r>
            <a:r>
              <a:rPr lang="en-US" sz="3200" b="1" dirty="0" smtClean="0">
                <a:solidFill>
                  <a:schemeClr val="accent1">
                    <a:lumMod val="50000"/>
                  </a:schemeClr>
                </a:solidFill>
              </a:rPr>
              <a:t>(2/2</a:t>
            </a:r>
            <a:r>
              <a:rPr lang="en-US" sz="3200" b="1" dirty="0" smtClean="0">
                <a:solidFill>
                  <a:schemeClr val="accent1">
                    <a:lumMod val="50000"/>
                  </a:schemeClr>
                </a:solidFill>
              </a:rPr>
              <a:t>)</a:t>
            </a:r>
            <a:r>
              <a:rPr lang="en-US" sz="3200" b="1" dirty="0">
                <a:solidFill>
                  <a:schemeClr val="accent1">
                    <a:lumMod val="50000"/>
                  </a:schemeClr>
                </a:solidFill>
              </a:rPr>
              <a:t/>
            </a:r>
            <a:br>
              <a:rPr lang="en-US" sz="3200" b="1" dirty="0">
                <a:solidFill>
                  <a:schemeClr val="accent1">
                    <a:lumMod val="50000"/>
                  </a:schemeClr>
                </a:solidFill>
              </a:rPr>
            </a:br>
            <a:r>
              <a:rPr lang="en-US" sz="3200" dirty="0" smtClean="0"/>
              <a:t/>
            </a:r>
            <a:br>
              <a:rPr lang="en-US" sz="3200" dirty="0" smtClean="0"/>
            </a:br>
            <a:r>
              <a:rPr lang="en-US" sz="3200" dirty="0" smtClean="0"/>
              <a:t>- </a:t>
            </a:r>
            <a:r>
              <a:rPr lang="pt-PT" sz="3200" dirty="0">
                <a:solidFill>
                  <a:schemeClr val="accent1">
                    <a:lumMod val="50000"/>
                  </a:schemeClr>
                </a:solidFill>
              </a:rPr>
              <a:t>Pratique com seus colegas e / ou </a:t>
            </a:r>
            <a:r>
              <a:rPr lang="pt-PT" sz="3200" dirty="0" smtClean="0">
                <a:solidFill>
                  <a:schemeClr val="accent1">
                    <a:lumMod val="50000"/>
                  </a:schemeClr>
                </a:solidFill>
              </a:rPr>
              <a:t>em </a:t>
            </a:r>
            <a:r>
              <a:rPr lang="pt-PT" sz="3200" dirty="0">
                <a:solidFill>
                  <a:schemeClr val="accent1">
                    <a:lumMod val="50000"/>
                  </a:schemeClr>
                </a:solidFill>
              </a:rPr>
              <a:t>frente </a:t>
            </a:r>
            <a:r>
              <a:rPr lang="pt-PT" sz="3200" dirty="0" smtClean="0">
                <a:solidFill>
                  <a:schemeClr val="accent1">
                    <a:lumMod val="50000"/>
                  </a:schemeClr>
                </a:solidFill>
              </a:rPr>
              <a:t>a </a:t>
            </a:r>
            <a:r>
              <a:rPr lang="pt-PT" sz="3200" dirty="0">
                <a:solidFill>
                  <a:schemeClr val="accent1">
                    <a:lumMod val="50000"/>
                  </a:schemeClr>
                </a:solidFill>
              </a:rPr>
              <a:t>um espelho - soe natural e </a:t>
            </a:r>
            <a:r>
              <a:rPr lang="pt-PT" sz="3200" dirty="0" smtClean="0">
                <a:solidFill>
                  <a:schemeClr val="accent1">
                    <a:lumMod val="50000"/>
                  </a:schemeClr>
                </a:solidFill>
              </a:rPr>
              <a:t>discursa </a:t>
            </a:r>
            <a:r>
              <a:rPr lang="pt-PT" sz="3200" dirty="0">
                <a:solidFill>
                  <a:schemeClr val="accent1">
                    <a:lumMod val="50000"/>
                  </a:schemeClr>
                </a:solidFill>
              </a:rPr>
              <a:t>com entusiasmo e convicção.</a:t>
            </a:r>
            <a:r>
              <a:rPr lang="en-US" sz="3200" dirty="0" smtClean="0">
                <a:solidFill>
                  <a:schemeClr val="accent1">
                    <a:lumMod val="50000"/>
                  </a:schemeClr>
                </a:solidFill>
              </a:rPr>
              <a:t/>
            </a:r>
            <a:br>
              <a:rPr lang="en-US" sz="3200" dirty="0" smtClean="0">
                <a:solidFill>
                  <a:schemeClr val="accent1">
                    <a:lumMod val="50000"/>
                  </a:schemeClr>
                </a:solidFill>
              </a:rPr>
            </a:br>
            <a:r>
              <a:rPr lang="en-US" sz="3200" dirty="0">
                <a:solidFill>
                  <a:schemeClr val="accent1">
                    <a:lumMod val="50000"/>
                  </a:schemeClr>
                </a:solidFill>
              </a:rPr>
              <a:t/>
            </a:r>
            <a:br>
              <a:rPr lang="en-US" sz="3200" dirty="0">
                <a:solidFill>
                  <a:schemeClr val="accent1">
                    <a:lumMod val="50000"/>
                  </a:schemeClr>
                </a:solidFill>
              </a:rPr>
            </a:br>
            <a:r>
              <a:rPr lang="en-US" sz="3200" dirty="0" smtClean="0">
                <a:solidFill>
                  <a:schemeClr val="accent1">
                    <a:lumMod val="50000"/>
                  </a:schemeClr>
                </a:solidFill>
              </a:rPr>
              <a:t>- </a:t>
            </a:r>
            <a:r>
              <a:rPr lang="pt-PT" sz="3200" dirty="0">
                <a:solidFill>
                  <a:schemeClr val="accent1">
                    <a:lumMod val="50000"/>
                  </a:schemeClr>
                </a:solidFill>
              </a:rPr>
              <a:t>Grave um vídeo de </a:t>
            </a:r>
            <a:r>
              <a:rPr lang="pt-PT" sz="3200" dirty="0" smtClean="0">
                <a:solidFill>
                  <a:schemeClr val="accent1">
                    <a:lumMod val="50000"/>
                  </a:schemeClr>
                </a:solidFill>
              </a:rPr>
              <a:t>si próprio proferindo </a:t>
            </a:r>
            <a:r>
              <a:rPr lang="pt-PT" sz="3200" dirty="0">
                <a:solidFill>
                  <a:schemeClr val="accent1">
                    <a:lumMod val="50000"/>
                  </a:schemeClr>
                </a:solidFill>
              </a:rPr>
              <a:t>o seu discurso. </a:t>
            </a:r>
            <a:r>
              <a:rPr lang="pt-PT" sz="3200" dirty="0" smtClean="0">
                <a:solidFill>
                  <a:schemeClr val="accent1">
                    <a:lumMod val="50000"/>
                  </a:schemeClr>
                </a:solidFill>
              </a:rPr>
              <a:t>Tenha em conta a forma como </a:t>
            </a:r>
            <a:r>
              <a:rPr lang="pt-PT" sz="3200" dirty="0">
                <a:solidFill>
                  <a:schemeClr val="accent1">
                    <a:lumMod val="50000"/>
                  </a:schemeClr>
                </a:solidFill>
              </a:rPr>
              <a:t>está de pé, </a:t>
            </a:r>
            <a:r>
              <a:rPr lang="pt-PT" sz="3200" dirty="0" smtClean="0">
                <a:solidFill>
                  <a:schemeClr val="accent1">
                    <a:lumMod val="50000"/>
                  </a:schemeClr>
                </a:solidFill>
              </a:rPr>
              <a:t>o que está a fazer com as mãos, </a:t>
            </a:r>
            <a:r>
              <a:rPr lang="pt-PT" sz="3200" dirty="0">
                <a:solidFill>
                  <a:schemeClr val="accent1">
                    <a:lumMod val="50000"/>
                  </a:schemeClr>
                </a:solidFill>
              </a:rPr>
              <a:t>e </a:t>
            </a:r>
            <a:r>
              <a:rPr lang="pt-PT" sz="3200" dirty="0" smtClean="0">
                <a:solidFill>
                  <a:schemeClr val="accent1">
                    <a:lumMod val="50000"/>
                  </a:schemeClr>
                </a:solidFill>
              </a:rPr>
              <a:t>para onde está a olhar </a:t>
            </a:r>
            <a:r>
              <a:rPr lang="pt-PT" sz="3200" dirty="0">
                <a:solidFill>
                  <a:schemeClr val="accent1">
                    <a:lumMod val="50000"/>
                  </a:schemeClr>
                </a:solidFill>
              </a:rPr>
              <a:t>quando fala</a:t>
            </a:r>
            <a:r>
              <a:rPr lang="en-US" sz="3200" dirty="0" smtClean="0">
                <a:solidFill>
                  <a:schemeClr val="accent1">
                    <a:lumMod val="50000"/>
                  </a:schemeClr>
                </a:solidFill>
              </a:rPr>
              <a:t>.</a:t>
            </a:r>
            <a:r>
              <a:rPr lang="en-US" sz="3200" dirty="0" smtClean="0">
                <a:solidFill>
                  <a:schemeClr val="accent1">
                    <a:lumMod val="50000"/>
                  </a:schemeClr>
                </a:solidFill>
              </a:rPr>
              <a:t/>
            </a:r>
            <a:br>
              <a:rPr lang="en-US" sz="3200" dirty="0" smtClean="0">
                <a:solidFill>
                  <a:schemeClr val="accent1">
                    <a:lumMod val="50000"/>
                  </a:schemeClr>
                </a:solidFill>
              </a:rPr>
            </a:br>
            <a:r>
              <a:rPr lang="en-US" sz="3200" dirty="0">
                <a:solidFill>
                  <a:schemeClr val="accent1">
                    <a:lumMod val="50000"/>
                  </a:schemeClr>
                </a:solidFill>
              </a:rPr>
              <a:t/>
            </a:r>
            <a:br>
              <a:rPr lang="en-US" sz="3200" dirty="0">
                <a:solidFill>
                  <a:schemeClr val="accent1">
                    <a:lumMod val="50000"/>
                  </a:schemeClr>
                </a:solidFill>
              </a:rPr>
            </a:br>
            <a:r>
              <a:rPr lang="en-US" sz="3200" dirty="0" smtClean="0">
                <a:solidFill>
                  <a:schemeClr val="accent1">
                    <a:lumMod val="50000"/>
                  </a:schemeClr>
                </a:solidFill>
              </a:rPr>
              <a:t>- </a:t>
            </a:r>
            <a:r>
              <a:rPr lang="pt-PT" sz="3200" dirty="0" smtClean="0">
                <a:solidFill>
                  <a:schemeClr val="accent1">
                    <a:lumMod val="50000"/>
                  </a:schemeClr>
                </a:solidFill>
              </a:rPr>
              <a:t>Mude </a:t>
            </a:r>
            <a:r>
              <a:rPr lang="pt-PT" sz="3200" dirty="0">
                <a:solidFill>
                  <a:schemeClr val="accent1">
                    <a:lumMod val="50000"/>
                  </a:schemeClr>
                </a:solidFill>
              </a:rPr>
              <a:t>o que precisa ser melhorado</a:t>
            </a:r>
            <a:r>
              <a:rPr lang="en-US" sz="3200" dirty="0" smtClean="0">
                <a:solidFill>
                  <a:schemeClr val="accent1">
                    <a:lumMod val="50000"/>
                  </a:schemeClr>
                </a:solidFill>
              </a:rPr>
              <a:t>.</a:t>
            </a:r>
            <a:r>
              <a:rPr lang="en-US" sz="3200" dirty="0" smtClean="0"/>
              <a:t/>
            </a:r>
            <a:br>
              <a:rPr lang="en-US" sz="3200" dirty="0" smtClean="0"/>
            </a:br>
            <a:endParaRPr lang="en-GB" sz="3200" dirty="0"/>
          </a:p>
        </p:txBody>
      </p:sp>
      <p:pic>
        <p:nvPicPr>
          <p:cNvPr id="4" name="Picture 1" descr="Enter"/>
          <p:cNvPicPr/>
          <p:nvPr/>
        </p:nvPicPr>
        <p:blipFill>
          <a:blip r:embed="rId2">
            <a:extLst>
              <a:ext uri="{28A0092B-C50C-407E-A947-70E740481C1C}">
                <a14:useLocalDpi xmlns:a14="http://schemas.microsoft.com/office/drawing/2010/main" val="0"/>
              </a:ext>
            </a:extLst>
          </a:blip>
          <a:srcRect/>
          <a:stretch>
            <a:fillRect/>
          </a:stretch>
        </p:blipFill>
        <p:spPr bwMode="auto">
          <a:xfrm>
            <a:off x="186373" y="241936"/>
            <a:ext cx="1209040" cy="384810"/>
          </a:xfrm>
          <a:prstGeom prst="rect">
            <a:avLst/>
          </a:prstGeom>
          <a:noFill/>
          <a:ln>
            <a:noFill/>
          </a:ln>
        </p:spPr>
      </p:pic>
      <p:pic>
        <p:nvPicPr>
          <p:cNvPr id="5" name="Picture 6" descr="http://moodle.isq.pt/pluginfile.php/640/course/section/256/Picture_final.png"/>
          <p:cNvPicPr/>
          <p:nvPr/>
        </p:nvPicPr>
        <p:blipFill rotWithShape="1">
          <a:blip r:embed="rId3">
            <a:extLst>
              <a:ext uri="{28A0092B-C50C-407E-A947-70E740481C1C}">
                <a14:useLocalDpi xmlns:a14="http://schemas.microsoft.com/office/drawing/2010/main" val="0"/>
              </a:ext>
            </a:extLst>
          </a:blip>
          <a:srcRect l="28994" r="33804" b="51016"/>
          <a:stretch/>
        </p:blipFill>
        <p:spPr bwMode="auto">
          <a:xfrm>
            <a:off x="9477375" y="6159817"/>
            <a:ext cx="2600325" cy="579120"/>
          </a:xfrm>
          <a:prstGeom prst="rect">
            <a:avLst/>
          </a:prstGeom>
          <a:noFill/>
          <a:ln>
            <a:noFill/>
          </a:ln>
          <a:extLst>
            <a:ext uri="{53640926-AAD7-44D8-BBD7-CCE9431645EC}">
              <a14:shadowObscured xmlns:a14="http://schemas.microsoft.com/office/drawing/2010/main"/>
            </a:ext>
          </a:extLst>
        </p:spPr>
      </p:pic>
      <p:pic>
        <p:nvPicPr>
          <p:cNvPr id="6" name="Picture 2" descr="http://www.best.at/upload/images/site/erasmusklein_70.jpg"/>
          <p:cNvPicPr/>
          <p:nvPr/>
        </p:nvPicPr>
        <p:blipFill>
          <a:blip r:embed="rId4">
            <a:extLst>
              <a:ext uri="{28A0092B-C50C-407E-A947-70E740481C1C}">
                <a14:useLocalDpi xmlns:a14="http://schemas.microsoft.com/office/drawing/2010/main" val="0"/>
              </a:ext>
            </a:extLst>
          </a:blip>
          <a:srcRect/>
          <a:stretch>
            <a:fillRect/>
          </a:stretch>
        </p:blipFill>
        <p:spPr bwMode="auto">
          <a:xfrm>
            <a:off x="186373" y="6449377"/>
            <a:ext cx="1162050" cy="238125"/>
          </a:xfrm>
          <a:prstGeom prst="rect">
            <a:avLst/>
          </a:prstGeom>
          <a:noFill/>
          <a:ln>
            <a:noFill/>
          </a:ln>
        </p:spPr>
      </p:pic>
      <p:pic>
        <p:nvPicPr>
          <p:cNvPr id="5122" name="Picture 2" descr="Ãcone De Fala, Voz, Falando, Ãudio, Fala, ComunicaÃ§Ã£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28093" y="1270363"/>
            <a:ext cx="1573530" cy="157353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768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5413" y="4712355"/>
            <a:ext cx="9434513" cy="2387600"/>
          </a:xfrm>
        </p:spPr>
        <p:txBody>
          <a:bodyPr>
            <a:normAutofit fontScale="90000"/>
          </a:bodyPr>
          <a:lstStyle/>
          <a:p>
            <a:pPr algn="l" fontAlgn="base"/>
            <a:r>
              <a:rPr lang="en-GB" sz="2700" b="1" smtClean="0">
                <a:solidFill>
                  <a:schemeClr val="accent1">
                    <a:lumMod val="50000"/>
                  </a:schemeClr>
                </a:solidFill>
              </a:rPr>
              <a:t>Exemplo</a:t>
            </a:r>
            <a:r>
              <a:rPr lang="en-GB" sz="2700" dirty="0" smtClean="0">
                <a:solidFill>
                  <a:schemeClr val="accent1">
                    <a:lumMod val="50000"/>
                  </a:schemeClr>
                </a:solidFill>
              </a:rPr>
              <a:t/>
            </a:r>
            <a:br>
              <a:rPr lang="en-GB" sz="2700" dirty="0" smtClean="0">
                <a:solidFill>
                  <a:schemeClr val="accent1">
                    <a:lumMod val="50000"/>
                  </a:schemeClr>
                </a:solidFill>
              </a:rPr>
            </a:br>
            <a:r>
              <a:rPr lang="en-US" sz="2700" dirty="0" smtClean="0">
                <a:solidFill>
                  <a:schemeClr val="accent1">
                    <a:lumMod val="50000"/>
                  </a:schemeClr>
                </a:solidFill>
              </a:rPr>
              <a:t>"O m</a:t>
            </a:r>
            <a:r>
              <a:rPr lang="pt-PT" sz="2700" dirty="0" smtClean="0">
                <a:solidFill>
                  <a:schemeClr val="accent1">
                    <a:lumMod val="50000"/>
                  </a:schemeClr>
                </a:solidFill>
              </a:rPr>
              <a:t>eu </a:t>
            </a:r>
            <a:r>
              <a:rPr lang="pt-PT" sz="2700" dirty="0">
                <a:solidFill>
                  <a:schemeClr val="accent1">
                    <a:lumMod val="50000"/>
                  </a:schemeClr>
                </a:solidFill>
              </a:rPr>
              <a:t>nome é Peter, sou </a:t>
            </a:r>
            <a:r>
              <a:rPr lang="pt-PT" sz="2700" dirty="0" smtClean="0">
                <a:solidFill>
                  <a:schemeClr val="accent1">
                    <a:lumMod val="50000"/>
                  </a:schemeClr>
                </a:solidFill>
              </a:rPr>
              <a:t>um diretor </a:t>
            </a:r>
            <a:r>
              <a:rPr lang="pt-PT" sz="2700" dirty="0">
                <a:solidFill>
                  <a:schemeClr val="accent1">
                    <a:lumMod val="50000"/>
                  </a:schemeClr>
                </a:solidFill>
              </a:rPr>
              <a:t>de TIC de Dublin.</a:t>
            </a:r>
            <a:r>
              <a:rPr lang="en-US" sz="2700" dirty="0" smtClean="0">
                <a:solidFill>
                  <a:schemeClr val="accent1">
                    <a:lumMod val="50000"/>
                  </a:schemeClr>
                </a:solidFill>
              </a:rPr>
              <a:t/>
            </a:r>
            <a:br>
              <a:rPr lang="en-US" sz="2700" dirty="0" smtClean="0">
                <a:solidFill>
                  <a:schemeClr val="accent1">
                    <a:lumMod val="50000"/>
                  </a:schemeClr>
                </a:solidFill>
              </a:rPr>
            </a:br>
            <a:r>
              <a:rPr lang="en-US" sz="2700" dirty="0">
                <a:solidFill>
                  <a:schemeClr val="accent1">
                    <a:lumMod val="50000"/>
                  </a:schemeClr>
                </a:solidFill>
              </a:rPr>
              <a:t/>
            </a:r>
            <a:br>
              <a:rPr lang="en-US" sz="2700" dirty="0">
                <a:solidFill>
                  <a:schemeClr val="accent1">
                    <a:lumMod val="50000"/>
                  </a:schemeClr>
                </a:solidFill>
              </a:rPr>
            </a:br>
            <a:r>
              <a:rPr lang="pt-PT" sz="2700" dirty="0">
                <a:solidFill>
                  <a:schemeClr val="accent1">
                    <a:lumMod val="50000"/>
                  </a:schemeClr>
                </a:solidFill>
              </a:rPr>
              <a:t>Durante a minha vida profissional, percebi que os </a:t>
            </a:r>
            <a:r>
              <a:rPr lang="pt-PT" sz="2700" dirty="0" smtClean="0">
                <a:solidFill>
                  <a:schemeClr val="accent1">
                    <a:lumMod val="50000"/>
                  </a:schemeClr>
                </a:solidFill>
              </a:rPr>
              <a:t>gestores </a:t>
            </a:r>
            <a:r>
              <a:rPr lang="pt-PT" sz="2700" dirty="0" err="1" smtClean="0">
                <a:solidFill>
                  <a:schemeClr val="accent1">
                    <a:lumMod val="50000"/>
                  </a:schemeClr>
                </a:solidFill>
              </a:rPr>
              <a:t>séniores</a:t>
            </a:r>
            <a:r>
              <a:rPr lang="pt-PT" sz="2700" dirty="0" smtClean="0">
                <a:solidFill>
                  <a:schemeClr val="accent1">
                    <a:lumMod val="50000"/>
                  </a:schemeClr>
                </a:solidFill>
              </a:rPr>
              <a:t> despendiam </a:t>
            </a:r>
            <a:r>
              <a:rPr lang="pt-PT" sz="2700" dirty="0">
                <a:solidFill>
                  <a:schemeClr val="accent1">
                    <a:lumMod val="50000"/>
                  </a:schemeClr>
                </a:solidFill>
              </a:rPr>
              <a:t>muito </a:t>
            </a:r>
            <a:r>
              <a:rPr lang="pt-PT" sz="2700" dirty="0" smtClean="0">
                <a:solidFill>
                  <a:schemeClr val="accent1">
                    <a:lumMod val="50000"/>
                  </a:schemeClr>
                </a:solidFill>
              </a:rPr>
              <a:t>tempo a formar-me </a:t>
            </a:r>
            <a:r>
              <a:rPr lang="pt-PT" sz="2700" dirty="0">
                <a:solidFill>
                  <a:schemeClr val="accent1">
                    <a:lumMod val="50000"/>
                  </a:schemeClr>
                </a:solidFill>
              </a:rPr>
              <a:t>como júnior. </a:t>
            </a:r>
            <a:r>
              <a:rPr lang="pt-PT" sz="2700" dirty="0" smtClean="0">
                <a:solidFill>
                  <a:schemeClr val="accent1">
                    <a:lumMod val="50000"/>
                  </a:schemeClr>
                </a:solidFill>
              </a:rPr>
              <a:t>Decidi, por isso, abrir a minha </a:t>
            </a:r>
            <a:r>
              <a:rPr lang="pt-PT" sz="2700" dirty="0">
                <a:solidFill>
                  <a:schemeClr val="accent1">
                    <a:lumMod val="50000"/>
                  </a:schemeClr>
                </a:solidFill>
              </a:rPr>
              <a:t>própria empresa para desenvolver </a:t>
            </a:r>
            <a:r>
              <a:rPr lang="pt-PT" sz="2700" dirty="0" smtClean="0">
                <a:solidFill>
                  <a:schemeClr val="accent1">
                    <a:lumMod val="50000"/>
                  </a:schemeClr>
                </a:solidFill>
              </a:rPr>
              <a:t>aplicações móveis, </a:t>
            </a:r>
            <a:r>
              <a:rPr lang="pt-PT" sz="2700" dirty="0">
                <a:solidFill>
                  <a:schemeClr val="accent1">
                    <a:lumMod val="50000"/>
                  </a:schemeClr>
                </a:solidFill>
              </a:rPr>
              <a:t>que as empresas </a:t>
            </a:r>
            <a:r>
              <a:rPr lang="pt-PT" sz="2700" dirty="0" smtClean="0">
                <a:solidFill>
                  <a:schemeClr val="accent1">
                    <a:lumMod val="50000"/>
                  </a:schemeClr>
                </a:solidFill>
              </a:rPr>
              <a:t>podem usar </a:t>
            </a:r>
            <a:r>
              <a:rPr lang="pt-PT" sz="2700" dirty="0">
                <a:solidFill>
                  <a:schemeClr val="accent1">
                    <a:lumMod val="50000"/>
                  </a:schemeClr>
                </a:solidFill>
              </a:rPr>
              <a:t>para </a:t>
            </a:r>
            <a:r>
              <a:rPr lang="pt-PT" sz="2700" dirty="0" smtClean="0">
                <a:solidFill>
                  <a:schemeClr val="accent1">
                    <a:lumMod val="50000"/>
                  </a:schemeClr>
                </a:solidFill>
              </a:rPr>
              <a:t>formar os seus </a:t>
            </a:r>
            <a:r>
              <a:rPr lang="pt-PT" sz="2700" dirty="0">
                <a:solidFill>
                  <a:schemeClr val="accent1">
                    <a:lumMod val="50000"/>
                  </a:schemeClr>
                </a:solidFill>
              </a:rPr>
              <a:t>funcionários remotamente.</a:t>
            </a:r>
            <a:r>
              <a:rPr lang="en-US" sz="2700" dirty="0" smtClean="0">
                <a:solidFill>
                  <a:schemeClr val="accent1">
                    <a:lumMod val="50000"/>
                  </a:schemeClr>
                </a:solidFill>
              </a:rPr>
              <a:t/>
            </a:r>
            <a:br>
              <a:rPr lang="en-US" sz="2700" dirty="0" smtClean="0">
                <a:solidFill>
                  <a:schemeClr val="accent1">
                    <a:lumMod val="50000"/>
                  </a:schemeClr>
                </a:solidFill>
              </a:rPr>
            </a:br>
            <a:r>
              <a:rPr lang="en-US" sz="2700" dirty="0">
                <a:solidFill>
                  <a:schemeClr val="accent1">
                    <a:lumMod val="50000"/>
                  </a:schemeClr>
                </a:solidFill>
              </a:rPr>
              <a:t/>
            </a:r>
            <a:br>
              <a:rPr lang="en-US" sz="2700" dirty="0">
                <a:solidFill>
                  <a:schemeClr val="accent1">
                    <a:lumMod val="50000"/>
                  </a:schemeClr>
                </a:solidFill>
              </a:rPr>
            </a:br>
            <a:r>
              <a:rPr lang="pt-PT" sz="2700" dirty="0">
                <a:solidFill>
                  <a:schemeClr val="accent1">
                    <a:lumMod val="50000"/>
                  </a:schemeClr>
                </a:solidFill>
              </a:rPr>
              <a:t>Isso significa que os </a:t>
            </a:r>
            <a:r>
              <a:rPr lang="pt-PT" sz="2700" dirty="0" smtClean="0">
                <a:solidFill>
                  <a:schemeClr val="accent1">
                    <a:lumMod val="50000"/>
                  </a:schemeClr>
                </a:solidFill>
              </a:rPr>
              <a:t>gestores </a:t>
            </a:r>
            <a:r>
              <a:rPr lang="pt-PT" sz="2700" dirty="0" err="1" smtClean="0">
                <a:solidFill>
                  <a:schemeClr val="accent1">
                    <a:lumMod val="50000"/>
                  </a:schemeClr>
                </a:solidFill>
              </a:rPr>
              <a:t>séniores</a:t>
            </a:r>
            <a:r>
              <a:rPr lang="pt-PT" sz="2700" dirty="0" smtClean="0">
                <a:solidFill>
                  <a:schemeClr val="accent1">
                    <a:lumMod val="50000"/>
                  </a:schemeClr>
                </a:solidFill>
              </a:rPr>
              <a:t> </a:t>
            </a:r>
            <a:r>
              <a:rPr lang="pt-PT" sz="2700" dirty="0">
                <a:solidFill>
                  <a:schemeClr val="accent1">
                    <a:lumMod val="50000"/>
                  </a:schemeClr>
                </a:solidFill>
              </a:rPr>
              <a:t>podem gastar </a:t>
            </a:r>
            <a:r>
              <a:rPr lang="pt-PT" sz="2700" dirty="0" smtClean="0">
                <a:solidFill>
                  <a:schemeClr val="accent1">
                    <a:lumMod val="50000"/>
                  </a:schemeClr>
                </a:solidFill>
              </a:rPr>
              <a:t>o seu tempo noutras atividades </a:t>
            </a:r>
            <a:r>
              <a:rPr lang="pt-PT" sz="2700" dirty="0">
                <a:solidFill>
                  <a:schemeClr val="accent1">
                    <a:lumMod val="50000"/>
                  </a:schemeClr>
                </a:solidFill>
              </a:rPr>
              <a:t>importantes. Ao contrário de outras empresas semelhantes, visitamos cada organização para descobrir exatamente o que as pessoas precisam. Isso significa que, em média, 95% dos nossos clientes estão satisfeitos com a primeira versão </a:t>
            </a:r>
            <a:r>
              <a:rPr lang="pt-PT" sz="2700" dirty="0" smtClean="0">
                <a:solidFill>
                  <a:schemeClr val="accent1">
                    <a:lumMod val="50000"/>
                  </a:schemeClr>
                </a:solidFill>
              </a:rPr>
              <a:t>da aplicação.</a:t>
            </a:r>
            <a:r>
              <a:rPr lang="en-US" sz="2700" dirty="0" smtClean="0">
                <a:solidFill>
                  <a:schemeClr val="accent1">
                    <a:lumMod val="50000"/>
                  </a:schemeClr>
                </a:solidFill>
              </a:rPr>
              <a:t/>
            </a:r>
            <a:br>
              <a:rPr lang="en-US" sz="2700" dirty="0" smtClean="0">
                <a:solidFill>
                  <a:schemeClr val="accent1">
                    <a:lumMod val="50000"/>
                  </a:schemeClr>
                </a:solidFill>
              </a:rPr>
            </a:br>
            <a:r>
              <a:rPr lang="en-US" sz="2700" dirty="0">
                <a:solidFill>
                  <a:schemeClr val="accent1">
                    <a:lumMod val="50000"/>
                  </a:schemeClr>
                </a:solidFill>
              </a:rPr>
              <a:t/>
            </a:r>
            <a:br>
              <a:rPr lang="en-US" sz="2700" dirty="0">
                <a:solidFill>
                  <a:schemeClr val="accent1">
                    <a:lumMod val="50000"/>
                  </a:schemeClr>
                </a:solidFill>
              </a:rPr>
            </a:br>
            <a:r>
              <a:rPr lang="pt-PT" sz="2700" dirty="0" smtClean="0">
                <a:solidFill>
                  <a:schemeClr val="accent1">
                    <a:lumMod val="50000"/>
                  </a:schemeClr>
                </a:solidFill>
              </a:rPr>
              <a:t>De que forma, a </a:t>
            </a:r>
            <a:r>
              <a:rPr lang="pt-PT" sz="2700" dirty="0">
                <a:solidFill>
                  <a:schemeClr val="accent1">
                    <a:lumMod val="50000"/>
                  </a:schemeClr>
                </a:solidFill>
              </a:rPr>
              <a:t>sua organização </a:t>
            </a:r>
            <a:r>
              <a:rPr lang="pt-PT" sz="2700" dirty="0" smtClean="0">
                <a:solidFill>
                  <a:schemeClr val="accent1">
                    <a:lumMod val="50000"/>
                  </a:schemeClr>
                </a:solidFill>
              </a:rPr>
              <a:t>lida </a:t>
            </a:r>
            <a:r>
              <a:rPr lang="pt-PT" sz="2700" dirty="0">
                <a:solidFill>
                  <a:schemeClr val="accent1">
                    <a:lumMod val="50000"/>
                  </a:schemeClr>
                </a:solidFill>
              </a:rPr>
              <a:t>com </a:t>
            </a:r>
            <a:r>
              <a:rPr lang="pt-PT" sz="2700" dirty="0" smtClean="0">
                <a:solidFill>
                  <a:schemeClr val="accent1">
                    <a:lumMod val="50000"/>
                  </a:schemeClr>
                </a:solidFill>
              </a:rPr>
              <a:t>a formação de </a:t>
            </a:r>
            <a:r>
              <a:rPr lang="pt-PT" sz="2700" dirty="0">
                <a:solidFill>
                  <a:schemeClr val="accent1">
                    <a:lumMod val="50000"/>
                  </a:schemeClr>
                </a:solidFill>
              </a:rPr>
              <a:t>novas pessoas</a:t>
            </a:r>
            <a:r>
              <a:rPr lang="pt-PT" sz="2700" dirty="0" smtClean="0">
                <a:solidFill>
                  <a:schemeClr val="accent1">
                    <a:lumMod val="50000"/>
                  </a:schemeClr>
                </a:solidFill>
              </a:rPr>
              <a:t>?”</a:t>
            </a:r>
            <a:r>
              <a:rPr lang="en-US" dirty="0"/>
              <a:t/>
            </a:r>
            <a:br>
              <a:rPr lang="en-US" dirty="0"/>
            </a:br>
            <a:endParaRPr lang="en-GB" dirty="0"/>
          </a:p>
        </p:txBody>
      </p:sp>
      <p:pic>
        <p:nvPicPr>
          <p:cNvPr id="4" name="Picture 1" descr="Enter"/>
          <p:cNvPicPr/>
          <p:nvPr/>
        </p:nvPicPr>
        <p:blipFill>
          <a:blip r:embed="rId2">
            <a:extLst>
              <a:ext uri="{28A0092B-C50C-407E-A947-70E740481C1C}">
                <a14:useLocalDpi xmlns:a14="http://schemas.microsoft.com/office/drawing/2010/main" val="0"/>
              </a:ext>
            </a:extLst>
          </a:blip>
          <a:srcRect/>
          <a:stretch>
            <a:fillRect/>
          </a:stretch>
        </p:blipFill>
        <p:spPr bwMode="auto">
          <a:xfrm>
            <a:off x="186373" y="241936"/>
            <a:ext cx="1209040" cy="384810"/>
          </a:xfrm>
          <a:prstGeom prst="rect">
            <a:avLst/>
          </a:prstGeom>
          <a:noFill/>
          <a:ln>
            <a:noFill/>
          </a:ln>
        </p:spPr>
      </p:pic>
      <p:pic>
        <p:nvPicPr>
          <p:cNvPr id="5" name="Picture 6" descr="http://moodle.isq.pt/pluginfile.php/640/course/section/256/Picture_final.png"/>
          <p:cNvPicPr/>
          <p:nvPr/>
        </p:nvPicPr>
        <p:blipFill rotWithShape="1">
          <a:blip r:embed="rId3">
            <a:extLst>
              <a:ext uri="{28A0092B-C50C-407E-A947-70E740481C1C}">
                <a14:useLocalDpi xmlns:a14="http://schemas.microsoft.com/office/drawing/2010/main" val="0"/>
              </a:ext>
            </a:extLst>
          </a:blip>
          <a:srcRect l="28994" r="33804" b="51016"/>
          <a:stretch/>
        </p:blipFill>
        <p:spPr bwMode="auto">
          <a:xfrm>
            <a:off x="9477375" y="6159817"/>
            <a:ext cx="2600325" cy="579120"/>
          </a:xfrm>
          <a:prstGeom prst="rect">
            <a:avLst/>
          </a:prstGeom>
          <a:noFill/>
          <a:ln>
            <a:noFill/>
          </a:ln>
          <a:extLst>
            <a:ext uri="{53640926-AAD7-44D8-BBD7-CCE9431645EC}">
              <a14:shadowObscured xmlns:a14="http://schemas.microsoft.com/office/drawing/2010/main"/>
            </a:ext>
          </a:extLst>
        </p:spPr>
      </p:pic>
      <p:pic>
        <p:nvPicPr>
          <p:cNvPr id="6" name="Picture 2" descr="http://www.best.at/upload/images/site/erasmusklein_70.jpg"/>
          <p:cNvPicPr/>
          <p:nvPr/>
        </p:nvPicPr>
        <p:blipFill>
          <a:blip r:embed="rId4">
            <a:extLst>
              <a:ext uri="{28A0092B-C50C-407E-A947-70E740481C1C}">
                <a14:useLocalDpi xmlns:a14="http://schemas.microsoft.com/office/drawing/2010/main" val="0"/>
              </a:ext>
            </a:extLst>
          </a:blip>
          <a:srcRect/>
          <a:stretch>
            <a:fillRect/>
          </a:stretch>
        </p:blipFill>
        <p:spPr bwMode="auto">
          <a:xfrm>
            <a:off x="186373" y="6449377"/>
            <a:ext cx="1162050" cy="238125"/>
          </a:xfrm>
          <a:prstGeom prst="rect">
            <a:avLst/>
          </a:prstGeom>
          <a:noFill/>
          <a:ln>
            <a:noFill/>
          </a:ln>
        </p:spPr>
      </p:pic>
    </p:spTree>
    <p:extLst>
      <p:ext uri="{BB962C8B-B14F-4D97-AF65-F5344CB8AC3E}">
        <p14:creationId xmlns:p14="http://schemas.microsoft.com/office/powerpoint/2010/main" val="2282422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ComunicaÃ§Ã£o, Telefone, Chamada, Mensag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5193"/>
            <a:ext cx="6122806" cy="6122807"/>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3608298" y="2187506"/>
            <a:ext cx="9144000" cy="2387600"/>
          </a:xfrm>
        </p:spPr>
        <p:txBody>
          <a:bodyPr>
            <a:normAutofit fontScale="90000"/>
          </a:bodyPr>
          <a:lstStyle/>
          <a:p>
            <a:pPr fontAlgn="base"/>
            <a:r>
              <a:rPr lang="en-US" b="1" i="1" dirty="0" smtClean="0">
                <a:solidFill>
                  <a:schemeClr val="accent1">
                    <a:lumMod val="50000"/>
                  </a:schemeClr>
                </a:solidFill>
              </a:rPr>
              <a:t>Communication </a:t>
            </a:r>
            <a:r>
              <a:rPr lang="en-US" b="1" i="1" dirty="0">
                <a:solidFill>
                  <a:schemeClr val="accent1">
                    <a:lumMod val="50000"/>
                  </a:schemeClr>
                </a:solidFill>
              </a:rPr>
              <a:t>works </a:t>
            </a:r>
            <a:r>
              <a:rPr lang="en-US" b="1" i="1" dirty="0" smtClean="0">
                <a:solidFill>
                  <a:schemeClr val="accent1">
                    <a:lumMod val="50000"/>
                  </a:schemeClr>
                </a:solidFill>
              </a:rPr>
              <a:t/>
            </a:r>
            <a:br>
              <a:rPr lang="en-US" b="1" i="1" dirty="0" smtClean="0">
                <a:solidFill>
                  <a:schemeClr val="accent1">
                    <a:lumMod val="50000"/>
                  </a:schemeClr>
                </a:solidFill>
              </a:rPr>
            </a:br>
            <a:r>
              <a:rPr lang="en-US" b="1" i="1" dirty="0" smtClean="0">
                <a:solidFill>
                  <a:schemeClr val="accent1">
                    <a:lumMod val="50000"/>
                  </a:schemeClr>
                </a:solidFill>
              </a:rPr>
              <a:t>for </a:t>
            </a:r>
            <a:r>
              <a:rPr lang="en-US" b="1" i="1" dirty="0">
                <a:solidFill>
                  <a:schemeClr val="accent1">
                    <a:lumMod val="50000"/>
                  </a:schemeClr>
                </a:solidFill>
              </a:rPr>
              <a:t>those who work at it</a:t>
            </a:r>
            <a:r>
              <a:rPr lang="en-US" i="1" dirty="0" smtClean="0">
                <a:solidFill>
                  <a:schemeClr val="accent1">
                    <a:lumMod val="50000"/>
                  </a:schemeClr>
                </a:solidFill>
              </a:rPr>
              <a:t>.</a:t>
            </a:r>
            <a:r>
              <a:rPr lang="en-US" i="1" dirty="0">
                <a:solidFill>
                  <a:schemeClr val="accent1">
                    <a:lumMod val="50000"/>
                  </a:schemeClr>
                </a:solidFill>
              </a:rPr>
              <a:t/>
            </a:r>
            <a:br>
              <a:rPr lang="en-US" i="1" dirty="0">
                <a:solidFill>
                  <a:schemeClr val="accent1">
                    <a:lumMod val="50000"/>
                  </a:schemeClr>
                </a:solidFill>
              </a:rPr>
            </a:br>
            <a:r>
              <a:rPr lang="en-US" i="1" dirty="0" smtClean="0">
                <a:solidFill>
                  <a:schemeClr val="accent1">
                    <a:lumMod val="50000"/>
                  </a:schemeClr>
                </a:solidFill>
              </a:rPr>
              <a:t/>
            </a:r>
            <a:br>
              <a:rPr lang="en-US" i="1" dirty="0" smtClean="0">
                <a:solidFill>
                  <a:schemeClr val="accent1">
                    <a:lumMod val="50000"/>
                  </a:schemeClr>
                </a:solidFill>
              </a:rPr>
            </a:br>
            <a:r>
              <a:rPr lang="en-US" sz="3100" b="1" dirty="0" smtClean="0">
                <a:solidFill>
                  <a:schemeClr val="accent1">
                    <a:lumMod val="50000"/>
                  </a:schemeClr>
                </a:solidFill>
              </a:rPr>
              <a:t>John Powell</a:t>
            </a:r>
            <a:r>
              <a:rPr lang="en-US" sz="3100" b="1" dirty="0">
                <a:solidFill>
                  <a:schemeClr val="accent1">
                    <a:lumMod val="50000"/>
                  </a:schemeClr>
                </a:solidFill>
              </a:rPr>
              <a:t> </a:t>
            </a:r>
            <a:r>
              <a:rPr lang="en-US" sz="3100" b="1" dirty="0" smtClean="0">
                <a:solidFill>
                  <a:schemeClr val="accent1">
                    <a:lumMod val="50000"/>
                  </a:schemeClr>
                </a:solidFill>
              </a:rPr>
              <a:t>(</a:t>
            </a:r>
            <a:r>
              <a:rPr lang="en-US" sz="3100" b="1" dirty="0" err="1" smtClean="0">
                <a:solidFill>
                  <a:schemeClr val="accent1">
                    <a:lumMod val="50000"/>
                  </a:schemeClr>
                </a:solidFill>
              </a:rPr>
              <a:t>autor</a:t>
            </a:r>
            <a:r>
              <a:rPr lang="en-US" sz="3100" b="1" dirty="0" smtClean="0">
                <a:solidFill>
                  <a:schemeClr val="accent1">
                    <a:lumMod val="50000"/>
                  </a:schemeClr>
                </a:solidFill>
              </a:rPr>
              <a:t> </a:t>
            </a:r>
            <a:r>
              <a:rPr lang="en-US" sz="3100" b="1" dirty="0" err="1" smtClean="0">
                <a:solidFill>
                  <a:schemeClr val="accent1">
                    <a:lumMod val="50000"/>
                  </a:schemeClr>
                </a:solidFill>
              </a:rPr>
              <a:t>inglês</a:t>
            </a:r>
            <a:r>
              <a:rPr lang="en-US" sz="3100" b="1" dirty="0" smtClean="0">
                <a:solidFill>
                  <a:schemeClr val="accent1">
                    <a:lumMod val="50000"/>
                  </a:schemeClr>
                </a:solidFill>
              </a:rPr>
              <a:t>)</a:t>
            </a:r>
            <a:r>
              <a:rPr lang="en-US" sz="3100" dirty="0"/>
              <a:t/>
            </a:r>
            <a:br>
              <a:rPr lang="en-US" sz="3100" dirty="0"/>
            </a:br>
            <a:endParaRPr lang="en-GB" sz="3100" dirty="0"/>
          </a:p>
        </p:txBody>
      </p:sp>
      <p:pic>
        <p:nvPicPr>
          <p:cNvPr id="4" name="Picture 1" descr="Enter"/>
          <p:cNvPicPr/>
          <p:nvPr/>
        </p:nvPicPr>
        <p:blipFill>
          <a:blip r:embed="rId3">
            <a:extLst>
              <a:ext uri="{28A0092B-C50C-407E-A947-70E740481C1C}">
                <a14:useLocalDpi xmlns:a14="http://schemas.microsoft.com/office/drawing/2010/main" val="0"/>
              </a:ext>
            </a:extLst>
          </a:blip>
          <a:srcRect/>
          <a:stretch>
            <a:fillRect/>
          </a:stretch>
        </p:blipFill>
        <p:spPr bwMode="auto">
          <a:xfrm>
            <a:off x="186373" y="241936"/>
            <a:ext cx="1209040" cy="384810"/>
          </a:xfrm>
          <a:prstGeom prst="rect">
            <a:avLst/>
          </a:prstGeom>
          <a:noFill/>
          <a:ln>
            <a:noFill/>
          </a:ln>
        </p:spPr>
      </p:pic>
      <p:pic>
        <p:nvPicPr>
          <p:cNvPr id="5" name="Picture 6" descr="http://moodle.isq.pt/pluginfile.php/640/course/section/256/Picture_final.png"/>
          <p:cNvPicPr/>
          <p:nvPr/>
        </p:nvPicPr>
        <p:blipFill rotWithShape="1">
          <a:blip r:embed="rId4">
            <a:extLst>
              <a:ext uri="{28A0092B-C50C-407E-A947-70E740481C1C}">
                <a14:useLocalDpi xmlns:a14="http://schemas.microsoft.com/office/drawing/2010/main" val="0"/>
              </a:ext>
            </a:extLst>
          </a:blip>
          <a:srcRect l="28994" r="33804" b="51016"/>
          <a:stretch/>
        </p:blipFill>
        <p:spPr bwMode="auto">
          <a:xfrm>
            <a:off x="9477375" y="6159817"/>
            <a:ext cx="2600325" cy="579120"/>
          </a:xfrm>
          <a:prstGeom prst="rect">
            <a:avLst/>
          </a:prstGeom>
          <a:noFill/>
          <a:ln>
            <a:noFill/>
          </a:ln>
          <a:extLst>
            <a:ext uri="{53640926-AAD7-44D8-BBD7-CCE9431645EC}">
              <a14:shadowObscured xmlns:a14="http://schemas.microsoft.com/office/drawing/2010/main"/>
            </a:ext>
          </a:extLst>
        </p:spPr>
      </p:pic>
      <p:pic>
        <p:nvPicPr>
          <p:cNvPr id="6" name="Picture 2" descr="http://www.best.at/upload/images/site/erasmusklein_70.jpg"/>
          <p:cNvPicPr/>
          <p:nvPr/>
        </p:nvPicPr>
        <p:blipFill>
          <a:blip r:embed="rId5">
            <a:extLst>
              <a:ext uri="{28A0092B-C50C-407E-A947-70E740481C1C}">
                <a14:useLocalDpi xmlns:a14="http://schemas.microsoft.com/office/drawing/2010/main" val="0"/>
              </a:ext>
            </a:extLst>
          </a:blip>
          <a:srcRect/>
          <a:stretch>
            <a:fillRect/>
          </a:stretch>
        </p:blipFill>
        <p:spPr bwMode="auto">
          <a:xfrm>
            <a:off x="186373" y="6449377"/>
            <a:ext cx="1162050" cy="238125"/>
          </a:xfrm>
          <a:prstGeom prst="rect">
            <a:avLst/>
          </a:prstGeom>
          <a:noFill/>
          <a:ln>
            <a:noFill/>
          </a:ln>
        </p:spPr>
      </p:pic>
    </p:spTree>
    <p:extLst>
      <p:ext uri="{BB962C8B-B14F-4D97-AF65-F5344CB8AC3E}">
        <p14:creationId xmlns:p14="http://schemas.microsoft.com/office/powerpoint/2010/main" val="2913567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96</Words>
  <Application>Microsoft Office PowerPoint</Application>
  <PresentationFormat>Ecrã Panorâmico</PresentationFormat>
  <Paragraphs>9</Paragraphs>
  <Slides>8</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8</vt:i4>
      </vt:variant>
    </vt:vector>
  </HeadingPairs>
  <TitlesOfParts>
    <vt:vector size="12" baseType="lpstr">
      <vt:lpstr>Arial</vt:lpstr>
      <vt:lpstr>Calibri</vt:lpstr>
      <vt:lpstr>Calibri Light</vt:lpstr>
      <vt:lpstr>Tema do Office</vt:lpstr>
      <vt:lpstr>Os 30 segundos do elevator pitch</vt:lpstr>
      <vt:lpstr>    Imagine que fica preso num  elevador com  um potencial investidor…   Num curto espaço de tempo, usaria o elevator pitch para vender a sua ideia!  </vt:lpstr>
      <vt:lpstr>O elevator pitch é um discurso que descreve a sua ideia, produto ou serviço, de uma maneira breve e persuasiva para criar interesse no que faz.   </vt:lpstr>
      <vt:lpstr>Partes do discurso  1 –O início (5 seg) Diga quem é: nome, título e onde está.  2 – O problema (10 seg) Indique o problema que teve por base a sua ideia e como decidiu resolver o problema.  3 – A sua solução(10 seg) Explique como ajuda as pessoas e o que torna sua ideia única.  4 – Compromisso (5 seg) Faça uma pergunta que deve estar adaptada à pessoa que está a abordar. </vt:lpstr>
      <vt:lpstr>                                       Passos para criar o melhor discurso(1/2) - Anote tudo na íntegra, considerando as partes mencionadas anteriormente. Use uma linguagem clara. - Leia alto. - Corte as informações desnecessárias até que demore 30 segundos.     </vt:lpstr>
      <vt:lpstr>Passos para criar o melhor discurso(2/2)  - Pratique com seus colegas e / ou em frente a um espelho - soe natural e discursa com entusiasmo e convicção.  - Grave um vídeo de si próprio proferindo o seu discurso. Tenha em conta a forma como está de pé, o que está a fazer com as mãos, e para onde está a olhar quando fala.  - Mude o que precisa ser melhorado. </vt:lpstr>
      <vt:lpstr>Exemplo "O meu nome é Peter, sou um diretor de TIC de Dublin.  Durante a minha vida profissional, percebi que os gestores séniores despendiam muito tempo a formar-me como júnior. Decidi, por isso, abrir a minha própria empresa para desenvolver aplicações móveis, que as empresas podem usar para formar os seus funcionários remotamente.  Isso significa que os gestores séniores podem gastar o seu tempo noutras atividades importantes. Ao contrário de outras empresas semelhantes, visitamos cada organização para descobrir exatamente o que as pessoas precisam. Isso significa que, em média, 95% dos nossos clientes estão satisfeitos com a primeira versão da aplicação.  De que forma, a sua organização lida com a formação de novas pessoas?” </vt:lpstr>
      <vt:lpstr>Communication works  for those who work at it.  John Powell (autor inglês)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 seconds</dc:title>
  <dc:creator>Vasco M. Gaião</dc:creator>
  <cp:lastModifiedBy>Utilizador</cp:lastModifiedBy>
  <cp:revision>46</cp:revision>
  <dcterms:created xsi:type="dcterms:W3CDTF">2018-07-20T13:12:04Z</dcterms:created>
  <dcterms:modified xsi:type="dcterms:W3CDTF">2018-08-27T21:55:59Z</dcterms:modified>
</cp:coreProperties>
</file>